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6"/>
  </p:notesMasterIdLst>
  <p:sldIdLst>
    <p:sldId id="292" r:id="rId3"/>
    <p:sldId id="293" r:id="rId4"/>
    <p:sldId id="295" r:id="rId5"/>
    <p:sldId id="296" r:id="rId6"/>
    <p:sldId id="298" r:id="rId7"/>
    <p:sldId id="297" r:id="rId8"/>
    <p:sldId id="263" r:id="rId9"/>
    <p:sldId id="272" r:id="rId10"/>
    <p:sldId id="264" r:id="rId11"/>
    <p:sldId id="265" r:id="rId12"/>
    <p:sldId id="273" r:id="rId13"/>
    <p:sldId id="274" r:id="rId14"/>
    <p:sldId id="270" r:id="rId15"/>
    <p:sldId id="271" r:id="rId16"/>
    <p:sldId id="282" r:id="rId17"/>
    <p:sldId id="278" r:id="rId18"/>
    <p:sldId id="269" r:id="rId19"/>
    <p:sldId id="275" r:id="rId20"/>
    <p:sldId id="281" r:id="rId21"/>
    <p:sldId id="266" r:id="rId22"/>
    <p:sldId id="1292" r:id="rId23"/>
    <p:sldId id="279" r:id="rId24"/>
    <p:sldId id="1290" r:id="rId25"/>
    <p:sldId id="948" r:id="rId26"/>
    <p:sldId id="945" r:id="rId27"/>
    <p:sldId id="469" r:id="rId28"/>
    <p:sldId id="467" r:id="rId29"/>
    <p:sldId id="961" r:id="rId30"/>
    <p:sldId id="489" r:id="rId31"/>
    <p:sldId id="484" r:id="rId32"/>
    <p:sldId id="828" r:id="rId33"/>
    <p:sldId id="1291" r:id="rId34"/>
    <p:sldId id="29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2" d="100"/>
          <a:sy n="112" d="100"/>
        </p:scale>
        <p:origin x="61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5760D-5ED8-4288-8076-40D4B716F912}"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1593A509-4FE8-44F0-9C05-01CD013F19D1}">
      <dgm:prSet phldrT="[Text]"/>
      <dgm:spPr/>
      <dgm:t>
        <a:bodyPr/>
        <a:lstStyle/>
        <a:p>
          <a:r>
            <a:rPr lang="en-US" dirty="0"/>
            <a:t>Courts</a:t>
          </a:r>
        </a:p>
      </dgm:t>
    </dgm:pt>
    <dgm:pt modelId="{D54C46AF-F6C9-4C9C-9211-9D0AE8D6B86D}" type="parTrans" cxnId="{508C0139-BB3D-431A-84B3-B76F46DD9AE1}">
      <dgm:prSet/>
      <dgm:spPr/>
      <dgm:t>
        <a:bodyPr/>
        <a:lstStyle/>
        <a:p>
          <a:endParaRPr lang="en-US"/>
        </a:p>
      </dgm:t>
    </dgm:pt>
    <dgm:pt modelId="{E73702FB-ABE9-49DD-8B01-F802AE1C8EA9}" type="sibTrans" cxnId="{508C0139-BB3D-431A-84B3-B76F46DD9AE1}">
      <dgm:prSet/>
      <dgm:spPr/>
      <dgm:t>
        <a:bodyPr/>
        <a:lstStyle/>
        <a:p>
          <a:r>
            <a:rPr lang="en-US" dirty="0"/>
            <a:t>Law enforcement</a:t>
          </a:r>
        </a:p>
      </dgm:t>
    </dgm:pt>
    <dgm:pt modelId="{6AC0048E-B884-4A07-BCC9-18B79A74F5A1}">
      <dgm:prSet phldrT="[Text]"/>
      <dgm:spPr/>
      <dgm:t>
        <a:bodyPr/>
        <a:lstStyle/>
        <a:p>
          <a:r>
            <a:rPr lang="en-US" dirty="0"/>
            <a:t>Parent Attorney</a:t>
          </a:r>
        </a:p>
        <a:p>
          <a:r>
            <a:rPr lang="en-US" dirty="0"/>
            <a:t>Child Attorney</a:t>
          </a:r>
        </a:p>
        <a:p>
          <a:r>
            <a:rPr lang="en-US" dirty="0"/>
            <a:t>SAAG</a:t>
          </a:r>
        </a:p>
        <a:p>
          <a:r>
            <a:rPr lang="en-US" dirty="0"/>
            <a:t>Judge</a:t>
          </a:r>
        </a:p>
      </dgm:t>
    </dgm:pt>
    <dgm:pt modelId="{A7669C5B-5CFE-46CF-8779-DA2FC7711E13}" type="parTrans" cxnId="{5B69CE38-B1CA-476C-8D95-DE5667BACA97}">
      <dgm:prSet/>
      <dgm:spPr/>
      <dgm:t>
        <a:bodyPr/>
        <a:lstStyle/>
        <a:p>
          <a:endParaRPr lang="en-US"/>
        </a:p>
      </dgm:t>
    </dgm:pt>
    <dgm:pt modelId="{FA8CBA33-39CE-4949-B7F0-0FC2734BDD37}" type="sibTrans" cxnId="{5B69CE38-B1CA-476C-8D95-DE5667BACA97}">
      <dgm:prSet/>
      <dgm:spPr/>
      <dgm:t>
        <a:bodyPr/>
        <a:lstStyle/>
        <a:p>
          <a:endParaRPr lang="en-US"/>
        </a:p>
      </dgm:t>
    </dgm:pt>
    <dgm:pt modelId="{BE8ACF83-AA09-4014-ABDC-6D95A9A7D434}">
      <dgm:prSet phldrT="[Text]"/>
      <dgm:spPr/>
      <dgm:t>
        <a:bodyPr/>
        <a:lstStyle/>
        <a:p>
          <a:r>
            <a:rPr lang="en-US" dirty="0"/>
            <a:t>DFCS</a:t>
          </a:r>
        </a:p>
      </dgm:t>
    </dgm:pt>
    <dgm:pt modelId="{A0A0BEA9-E93B-41C4-85A1-61F29E4F1AD4}" type="parTrans" cxnId="{ED539034-65D4-4856-92A2-FEDD576311DF}">
      <dgm:prSet/>
      <dgm:spPr/>
      <dgm:t>
        <a:bodyPr/>
        <a:lstStyle/>
        <a:p>
          <a:endParaRPr lang="en-US"/>
        </a:p>
      </dgm:t>
    </dgm:pt>
    <dgm:pt modelId="{17B1CD23-CD06-4E67-BEDF-46C625D681B6}" type="sibTrans" cxnId="{ED539034-65D4-4856-92A2-FEDD576311DF}">
      <dgm:prSet/>
      <dgm:spPr/>
      <dgm:t>
        <a:bodyPr/>
        <a:lstStyle/>
        <a:p>
          <a:r>
            <a:rPr lang="en-US" dirty="0"/>
            <a:t>Community Partners</a:t>
          </a:r>
        </a:p>
      </dgm:t>
    </dgm:pt>
    <dgm:pt modelId="{65AA3002-6B68-4F71-9458-D34DB312FEE1}">
      <dgm:prSet phldrT="[Text]"/>
      <dgm:spPr/>
      <dgm:t>
        <a:bodyPr/>
        <a:lstStyle/>
        <a:p>
          <a:r>
            <a:rPr lang="en-US" dirty="0"/>
            <a:t>Case manager</a:t>
          </a:r>
        </a:p>
      </dgm:t>
    </dgm:pt>
    <dgm:pt modelId="{8AAEC5BB-708E-4BDD-A379-7F6997985E1D}" type="parTrans" cxnId="{B9DB8224-94AC-4C0C-88CF-2C1053FE901A}">
      <dgm:prSet/>
      <dgm:spPr/>
      <dgm:t>
        <a:bodyPr/>
        <a:lstStyle/>
        <a:p>
          <a:endParaRPr lang="en-US"/>
        </a:p>
      </dgm:t>
    </dgm:pt>
    <dgm:pt modelId="{B9EE6253-8FED-465F-9397-40A7AA107ACA}" type="sibTrans" cxnId="{B9DB8224-94AC-4C0C-88CF-2C1053FE901A}">
      <dgm:prSet/>
      <dgm:spPr/>
      <dgm:t>
        <a:bodyPr/>
        <a:lstStyle/>
        <a:p>
          <a:endParaRPr lang="en-US"/>
        </a:p>
      </dgm:t>
    </dgm:pt>
    <dgm:pt modelId="{C9F758DF-ED31-46B8-B029-F5A77B4FFEE7}">
      <dgm:prSet phldrT="[Text]"/>
      <dgm:spPr/>
      <dgm:t>
        <a:bodyPr/>
        <a:lstStyle/>
        <a:p>
          <a:r>
            <a:rPr lang="en-US" dirty="0"/>
            <a:t>Medical providers</a:t>
          </a:r>
        </a:p>
      </dgm:t>
    </dgm:pt>
    <dgm:pt modelId="{7E5036AB-630A-437A-B233-0C7F75F24FD6}" type="parTrans" cxnId="{1BB41490-96BB-4737-8D26-4947DE7B931D}">
      <dgm:prSet/>
      <dgm:spPr/>
      <dgm:t>
        <a:bodyPr/>
        <a:lstStyle/>
        <a:p>
          <a:endParaRPr lang="en-US"/>
        </a:p>
      </dgm:t>
    </dgm:pt>
    <dgm:pt modelId="{21CE1145-B7A2-4548-B0B3-F47F40823C21}" type="sibTrans" cxnId="{1BB41490-96BB-4737-8D26-4947DE7B931D}">
      <dgm:prSet/>
      <dgm:spPr/>
      <dgm:t>
        <a:bodyPr/>
        <a:lstStyle/>
        <a:p>
          <a:r>
            <a:rPr lang="en-US" dirty="0"/>
            <a:t>Mental Health Providers</a:t>
          </a:r>
        </a:p>
      </dgm:t>
    </dgm:pt>
    <dgm:pt modelId="{335A633F-6D0F-4A88-815B-CCF7EDEBA493}">
      <dgm:prSet phldrT="[Text]"/>
      <dgm:spPr/>
      <dgm:t>
        <a:bodyPr/>
        <a:lstStyle/>
        <a:p>
          <a:r>
            <a:rPr lang="en-US" dirty="0"/>
            <a:t>Hospitals</a:t>
          </a:r>
        </a:p>
      </dgm:t>
    </dgm:pt>
    <dgm:pt modelId="{47D74F30-BDE0-47F2-8D6D-B1485D6D6F6E}" type="parTrans" cxnId="{A24B1206-AC38-43FF-B71E-C656167D9F20}">
      <dgm:prSet/>
      <dgm:spPr/>
      <dgm:t>
        <a:bodyPr/>
        <a:lstStyle/>
        <a:p>
          <a:endParaRPr lang="en-US"/>
        </a:p>
      </dgm:t>
    </dgm:pt>
    <dgm:pt modelId="{A3B04DA3-12A4-4768-843A-AD734CC0B7CA}" type="sibTrans" cxnId="{A24B1206-AC38-43FF-B71E-C656167D9F20}">
      <dgm:prSet/>
      <dgm:spPr/>
      <dgm:t>
        <a:bodyPr/>
        <a:lstStyle/>
        <a:p>
          <a:endParaRPr lang="en-US"/>
        </a:p>
      </dgm:t>
    </dgm:pt>
    <dgm:pt modelId="{34EA6378-171C-4C48-80D9-03F8E7A55DD4}">
      <dgm:prSet phldrT="[Text]"/>
      <dgm:spPr/>
      <dgm:t>
        <a:bodyPr/>
        <a:lstStyle/>
        <a:p>
          <a:r>
            <a:rPr lang="en-US" dirty="0"/>
            <a:t>Supervisor</a:t>
          </a:r>
        </a:p>
      </dgm:t>
    </dgm:pt>
    <dgm:pt modelId="{29673B6E-25C8-442D-B7B3-728C4EE1741A}" type="parTrans" cxnId="{9E894A72-0ADF-40B8-9652-F7295F68585B}">
      <dgm:prSet/>
      <dgm:spPr/>
      <dgm:t>
        <a:bodyPr/>
        <a:lstStyle/>
        <a:p>
          <a:endParaRPr lang="en-US"/>
        </a:p>
      </dgm:t>
    </dgm:pt>
    <dgm:pt modelId="{8D84B0E0-63F1-490E-87EC-DDF24F3F3709}" type="sibTrans" cxnId="{9E894A72-0ADF-40B8-9652-F7295F68585B}">
      <dgm:prSet/>
      <dgm:spPr/>
      <dgm:t>
        <a:bodyPr/>
        <a:lstStyle/>
        <a:p>
          <a:endParaRPr lang="en-US"/>
        </a:p>
      </dgm:t>
    </dgm:pt>
    <dgm:pt modelId="{D07CC8BA-8457-482D-AEE7-6A698320ACF5}">
      <dgm:prSet phldrT="[Text]"/>
      <dgm:spPr/>
      <dgm:t>
        <a:bodyPr/>
        <a:lstStyle/>
        <a:p>
          <a:r>
            <a:rPr lang="en-US" dirty="0"/>
            <a:t>Foster care manager</a:t>
          </a:r>
        </a:p>
      </dgm:t>
    </dgm:pt>
    <dgm:pt modelId="{52A50440-F037-4940-B6DA-292CA9DBE44A}" type="parTrans" cxnId="{224121BE-D606-4DFB-9E15-61088D2471FB}">
      <dgm:prSet/>
      <dgm:spPr/>
      <dgm:t>
        <a:bodyPr/>
        <a:lstStyle/>
        <a:p>
          <a:endParaRPr lang="en-US"/>
        </a:p>
      </dgm:t>
    </dgm:pt>
    <dgm:pt modelId="{CEA00FA1-A6FE-4933-B23D-B890BD289FDD}" type="sibTrans" cxnId="{224121BE-D606-4DFB-9E15-61088D2471FB}">
      <dgm:prSet/>
      <dgm:spPr/>
      <dgm:t>
        <a:bodyPr/>
        <a:lstStyle/>
        <a:p>
          <a:endParaRPr lang="en-US"/>
        </a:p>
      </dgm:t>
    </dgm:pt>
    <dgm:pt modelId="{F88AEC69-4ED1-4A6C-BB6C-428CD78E72F6}">
      <dgm:prSet phldrT="[Text]"/>
      <dgm:spPr/>
      <dgm:t>
        <a:bodyPr/>
        <a:lstStyle/>
        <a:p>
          <a:r>
            <a:rPr lang="en-US" dirty="0"/>
            <a:t>Foster parents</a:t>
          </a:r>
        </a:p>
      </dgm:t>
    </dgm:pt>
    <dgm:pt modelId="{30181CB6-7D87-46BB-9156-0844AB4ADF04}" type="parTrans" cxnId="{44DDAA95-FD99-49D8-8108-D945902A93C2}">
      <dgm:prSet/>
      <dgm:spPr/>
      <dgm:t>
        <a:bodyPr/>
        <a:lstStyle/>
        <a:p>
          <a:endParaRPr lang="en-US"/>
        </a:p>
      </dgm:t>
    </dgm:pt>
    <dgm:pt modelId="{D897AB9B-AF92-44BB-BB1F-F6CDD3CEF13E}" type="sibTrans" cxnId="{44DDAA95-FD99-49D8-8108-D945902A93C2}">
      <dgm:prSet/>
      <dgm:spPr/>
      <dgm:t>
        <a:bodyPr/>
        <a:lstStyle/>
        <a:p>
          <a:r>
            <a:rPr lang="en-US" dirty="0"/>
            <a:t>Relatives</a:t>
          </a:r>
        </a:p>
      </dgm:t>
    </dgm:pt>
    <dgm:pt modelId="{783B0A5A-585F-4F10-80AE-06F5B7981BB4}">
      <dgm:prSet phldrT="[Text]"/>
      <dgm:spPr/>
      <dgm:t>
        <a:bodyPr/>
        <a:lstStyle/>
        <a:p>
          <a:r>
            <a:rPr lang="en-US" dirty="0"/>
            <a:t>Social workers</a:t>
          </a:r>
        </a:p>
      </dgm:t>
    </dgm:pt>
    <dgm:pt modelId="{34C617A9-E187-4D3B-A46F-478A1070EEBD}" type="parTrans" cxnId="{E32F709E-9AE1-4F1B-AB06-DB9BE84C0E63}">
      <dgm:prSet/>
      <dgm:spPr/>
      <dgm:t>
        <a:bodyPr/>
        <a:lstStyle/>
        <a:p>
          <a:endParaRPr lang="en-US"/>
        </a:p>
      </dgm:t>
    </dgm:pt>
    <dgm:pt modelId="{A1C47628-C34B-4565-8345-3D2124452624}" type="sibTrans" cxnId="{E32F709E-9AE1-4F1B-AB06-DB9BE84C0E63}">
      <dgm:prSet/>
      <dgm:spPr/>
      <dgm:t>
        <a:bodyPr/>
        <a:lstStyle/>
        <a:p>
          <a:endParaRPr lang="en-US"/>
        </a:p>
      </dgm:t>
    </dgm:pt>
    <dgm:pt modelId="{12CBF2A8-BC2F-4A24-8973-4EBDCC92B1CC}">
      <dgm:prSet phldrT="[Text]"/>
      <dgm:spPr/>
      <dgm:t>
        <a:bodyPr/>
        <a:lstStyle/>
        <a:p>
          <a:r>
            <a:rPr lang="en-US" dirty="0"/>
            <a:t>Doctors/nurses</a:t>
          </a:r>
        </a:p>
      </dgm:t>
    </dgm:pt>
    <dgm:pt modelId="{A40592E3-29E8-44EF-90DB-AD101F3C98A3}" type="parTrans" cxnId="{BD4F92A9-5081-4BF1-92EB-55AA857FCB5C}">
      <dgm:prSet/>
      <dgm:spPr/>
      <dgm:t>
        <a:bodyPr/>
        <a:lstStyle/>
        <a:p>
          <a:endParaRPr lang="en-US"/>
        </a:p>
      </dgm:t>
    </dgm:pt>
    <dgm:pt modelId="{A3674575-FFF5-4EC1-A4DB-A96A76ADAAF2}" type="sibTrans" cxnId="{BD4F92A9-5081-4BF1-92EB-55AA857FCB5C}">
      <dgm:prSet/>
      <dgm:spPr/>
      <dgm:t>
        <a:bodyPr/>
        <a:lstStyle/>
        <a:p>
          <a:endParaRPr lang="en-US"/>
        </a:p>
      </dgm:t>
    </dgm:pt>
    <dgm:pt modelId="{2E48C6E6-D922-4C5D-9795-DC0CF9337F13}">
      <dgm:prSet phldrT="[Text]"/>
      <dgm:spPr/>
      <dgm:t>
        <a:bodyPr/>
        <a:lstStyle/>
        <a:p>
          <a:r>
            <a:rPr lang="en-US" dirty="0"/>
            <a:t>CPA staff</a:t>
          </a:r>
        </a:p>
      </dgm:t>
    </dgm:pt>
    <dgm:pt modelId="{53C6DB78-FDB1-4648-AB97-B6265BA8F0CF}" type="parTrans" cxnId="{C3331C80-AAE6-47D3-8FB7-B8587494B310}">
      <dgm:prSet/>
      <dgm:spPr/>
      <dgm:t>
        <a:bodyPr/>
        <a:lstStyle/>
        <a:p>
          <a:endParaRPr lang="en-US"/>
        </a:p>
      </dgm:t>
    </dgm:pt>
    <dgm:pt modelId="{947873E1-78A4-4B17-9EFA-83EF33772E7B}" type="sibTrans" cxnId="{C3331C80-AAE6-47D3-8FB7-B8587494B310}">
      <dgm:prSet/>
      <dgm:spPr/>
      <dgm:t>
        <a:bodyPr/>
        <a:lstStyle/>
        <a:p>
          <a:endParaRPr lang="en-US"/>
        </a:p>
      </dgm:t>
    </dgm:pt>
    <dgm:pt modelId="{F161BFFF-1924-43A9-9F8B-71DF84121757}">
      <dgm:prSet phldrT="[Text]"/>
      <dgm:spPr/>
      <dgm:t>
        <a:bodyPr/>
        <a:lstStyle/>
        <a:p>
          <a:endParaRPr lang="en-US" dirty="0"/>
        </a:p>
      </dgm:t>
    </dgm:pt>
    <dgm:pt modelId="{8266F863-6D8E-4021-838C-771116AC05F4}" type="parTrans" cxnId="{5B94756C-8879-4112-8071-56C2064A874D}">
      <dgm:prSet/>
      <dgm:spPr/>
      <dgm:t>
        <a:bodyPr/>
        <a:lstStyle/>
        <a:p>
          <a:endParaRPr lang="en-US"/>
        </a:p>
      </dgm:t>
    </dgm:pt>
    <dgm:pt modelId="{3C30CFC5-39FF-497F-8DAC-D70432EEA27D}" type="sibTrans" cxnId="{5B94756C-8879-4112-8071-56C2064A874D}">
      <dgm:prSet/>
      <dgm:spPr/>
      <dgm:t>
        <a:bodyPr/>
        <a:lstStyle/>
        <a:p>
          <a:endParaRPr lang="en-US"/>
        </a:p>
      </dgm:t>
    </dgm:pt>
    <dgm:pt modelId="{0728746D-BB64-4070-BD90-2F97C7F2FD44}">
      <dgm:prSet phldrT="[Text]"/>
      <dgm:spPr/>
      <dgm:t>
        <a:bodyPr/>
        <a:lstStyle/>
        <a:p>
          <a:r>
            <a:rPr lang="en-US" dirty="0"/>
            <a:t>Educators</a:t>
          </a:r>
        </a:p>
      </dgm:t>
    </dgm:pt>
    <dgm:pt modelId="{1D48D960-ADB9-43EF-96D5-7C1DD6037CB6}" type="parTrans" cxnId="{C4D69576-025F-4E06-8130-B303C37C77CD}">
      <dgm:prSet/>
      <dgm:spPr/>
      <dgm:t>
        <a:bodyPr/>
        <a:lstStyle/>
        <a:p>
          <a:endParaRPr lang="en-US"/>
        </a:p>
      </dgm:t>
    </dgm:pt>
    <dgm:pt modelId="{42009A1E-0C89-416A-B447-88BD17A616AC}" type="sibTrans" cxnId="{C4D69576-025F-4E06-8130-B303C37C77CD}">
      <dgm:prSet/>
      <dgm:spPr/>
      <dgm:t>
        <a:bodyPr/>
        <a:lstStyle/>
        <a:p>
          <a:r>
            <a:rPr lang="en-US" dirty="0"/>
            <a:t>Neighbors</a:t>
          </a:r>
        </a:p>
      </dgm:t>
    </dgm:pt>
    <dgm:pt modelId="{AB7996BC-31C5-4C46-81BE-F1BA0B6E49FE}">
      <dgm:prSet/>
      <dgm:spPr/>
      <dgm:t>
        <a:bodyPr/>
        <a:lstStyle/>
        <a:p>
          <a:r>
            <a:rPr lang="en-US" dirty="0"/>
            <a:t>Prevention services </a:t>
          </a:r>
        </a:p>
      </dgm:t>
    </dgm:pt>
    <dgm:pt modelId="{6215DF1B-B36A-4899-9D23-7DFDE26EED66}" type="parTrans" cxnId="{426C01C8-6087-404F-BF6B-E4BC39CD64C4}">
      <dgm:prSet/>
      <dgm:spPr/>
      <dgm:t>
        <a:bodyPr/>
        <a:lstStyle/>
        <a:p>
          <a:endParaRPr lang="en-US"/>
        </a:p>
      </dgm:t>
    </dgm:pt>
    <dgm:pt modelId="{A77D56DC-7A83-4014-808F-39800A324FAC}" type="sibTrans" cxnId="{426C01C8-6087-404F-BF6B-E4BC39CD64C4}">
      <dgm:prSet/>
      <dgm:spPr/>
      <dgm:t>
        <a:bodyPr/>
        <a:lstStyle/>
        <a:p>
          <a:r>
            <a:rPr lang="en-US" dirty="0"/>
            <a:t>General social services</a:t>
          </a:r>
        </a:p>
      </dgm:t>
    </dgm:pt>
    <dgm:pt modelId="{65F5B862-902A-42EB-AABA-F56727F46BDC}">
      <dgm:prSet/>
      <dgm:spPr/>
      <dgm:t>
        <a:bodyPr/>
        <a:lstStyle/>
        <a:p>
          <a:r>
            <a:rPr lang="en-US" dirty="0"/>
            <a:t>DJJ</a:t>
          </a:r>
        </a:p>
      </dgm:t>
    </dgm:pt>
    <dgm:pt modelId="{102B7557-9F39-40D0-9167-278B93BCAB1E}" type="parTrans" cxnId="{302F4951-3F85-400F-9597-F504AA1E8362}">
      <dgm:prSet/>
      <dgm:spPr/>
      <dgm:t>
        <a:bodyPr/>
        <a:lstStyle/>
        <a:p>
          <a:endParaRPr lang="en-US"/>
        </a:p>
      </dgm:t>
    </dgm:pt>
    <dgm:pt modelId="{4C9A8C2A-AB47-44BA-81E6-DA51EA0EFA3A}" type="sibTrans" cxnId="{302F4951-3F85-400F-9597-F504AA1E8362}">
      <dgm:prSet/>
      <dgm:spPr/>
      <dgm:t>
        <a:bodyPr/>
        <a:lstStyle/>
        <a:p>
          <a:r>
            <a:rPr lang="en-US" dirty="0"/>
            <a:t>DBHDD</a:t>
          </a:r>
        </a:p>
      </dgm:t>
    </dgm:pt>
    <dgm:pt modelId="{F82D69F3-C81C-44CC-A53F-22E3B5DF1C5A}" type="pres">
      <dgm:prSet presAssocID="{E035760D-5ED8-4288-8076-40D4B716F912}" presName="Name0" presStyleCnt="0">
        <dgm:presLayoutVars>
          <dgm:chMax/>
          <dgm:chPref/>
          <dgm:dir/>
          <dgm:animLvl val="lvl"/>
        </dgm:presLayoutVars>
      </dgm:prSet>
      <dgm:spPr/>
    </dgm:pt>
    <dgm:pt modelId="{105D6979-6049-48B5-873B-EB2CA385C514}" type="pres">
      <dgm:prSet presAssocID="{0728746D-BB64-4070-BD90-2F97C7F2FD44}" presName="composite" presStyleCnt="0"/>
      <dgm:spPr/>
    </dgm:pt>
    <dgm:pt modelId="{40FA6068-52EF-425C-B6F5-D6D7E4B6EF65}" type="pres">
      <dgm:prSet presAssocID="{0728746D-BB64-4070-BD90-2F97C7F2FD44}" presName="Parent1" presStyleLbl="node1" presStyleIdx="0" presStyleCnt="14">
        <dgm:presLayoutVars>
          <dgm:chMax val="1"/>
          <dgm:chPref val="1"/>
          <dgm:bulletEnabled val="1"/>
        </dgm:presLayoutVars>
      </dgm:prSet>
      <dgm:spPr/>
    </dgm:pt>
    <dgm:pt modelId="{FE033849-C0BB-4017-B5D5-F96E8DEA1154}" type="pres">
      <dgm:prSet presAssocID="{0728746D-BB64-4070-BD90-2F97C7F2FD44}" presName="Childtext1" presStyleLbl="revTx" presStyleIdx="0" presStyleCnt="7">
        <dgm:presLayoutVars>
          <dgm:chMax val="0"/>
          <dgm:chPref val="0"/>
          <dgm:bulletEnabled val="1"/>
        </dgm:presLayoutVars>
      </dgm:prSet>
      <dgm:spPr/>
    </dgm:pt>
    <dgm:pt modelId="{2DFC2CDD-2E60-4730-9C59-71E2528BB767}" type="pres">
      <dgm:prSet presAssocID="{0728746D-BB64-4070-BD90-2F97C7F2FD44}" presName="BalanceSpacing" presStyleCnt="0"/>
      <dgm:spPr/>
    </dgm:pt>
    <dgm:pt modelId="{92E2D9BB-818E-4599-8DA7-EE8286AAF5CB}" type="pres">
      <dgm:prSet presAssocID="{0728746D-BB64-4070-BD90-2F97C7F2FD44}" presName="BalanceSpacing1" presStyleCnt="0"/>
      <dgm:spPr/>
    </dgm:pt>
    <dgm:pt modelId="{27EC66C5-96F9-455B-A42F-5207D02DF268}" type="pres">
      <dgm:prSet presAssocID="{42009A1E-0C89-416A-B447-88BD17A616AC}" presName="Accent1Text" presStyleLbl="node1" presStyleIdx="1" presStyleCnt="14"/>
      <dgm:spPr/>
    </dgm:pt>
    <dgm:pt modelId="{5AD9BB18-1E93-4EC6-AAD7-C18B9E579F32}" type="pres">
      <dgm:prSet presAssocID="{42009A1E-0C89-416A-B447-88BD17A616AC}" presName="spaceBetweenRectangles" presStyleCnt="0"/>
      <dgm:spPr/>
    </dgm:pt>
    <dgm:pt modelId="{B522A408-FC58-4E19-A550-AAF617C5610A}" type="pres">
      <dgm:prSet presAssocID="{65F5B862-902A-42EB-AABA-F56727F46BDC}" presName="composite" presStyleCnt="0"/>
      <dgm:spPr/>
    </dgm:pt>
    <dgm:pt modelId="{E359F82B-20E0-4D2E-8BD8-FDB8A3B83835}" type="pres">
      <dgm:prSet presAssocID="{65F5B862-902A-42EB-AABA-F56727F46BDC}" presName="Parent1" presStyleLbl="node1" presStyleIdx="2" presStyleCnt="14">
        <dgm:presLayoutVars>
          <dgm:chMax val="1"/>
          <dgm:chPref val="1"/>
          <dgm:bulletEnabled val="1"/>
        </dgm:presLayoutVars>
      </dgm:prSet>
      <dgm:spPr/>
    </dgm:pt>
    <dgm:pt modelId="{808B51C8-E500-4A9C-80C6-853855C572FE}" type="pres">
      <dgm:prSet presAssocID="{65F5B862-902A-42EB-AABA-F56727F46BDC}" presName="Childtext1" presStyleLbl="revTx" presStyleIdx="1" presStyleCnt="7">
        <dgm:presLayoutVars>
          <dgm:chMax val="0"/>
          <dgm:chPref val="0"/>
          <dgm:bulletEnabled val="1"/>
        </dgm:presLayoutVars>
      </dgm:prSet>
      <dgm:spPr/>
    </dgm:pt>
    <dgm:pt modelId="{D25994E9-BDAD-44A9-9721-6D65EF9A1FAA}" type="pres">
      <dgm:prSet presAssocID="{65F5B862-902A-42EB-AABA-F56727F46BDC}" presName="BalanceSpacing" presStyleCnt="0"/>
      <dgm:spPr/>
    </dgm:pt>
    <dgm:pt modelId="{583525CC-8AB3-45D3-970D-AE44071DF0CD}" type="pres">
      <dgm:prSet presAssocID="{65F5B862-902A-42EB-AABA-F56727F46BDC}" presName="BalanceSpacing1" presStyleCnt="0"/>
      <dgm:spPr/>
    </dgm:pt>
    <dgm:pt modelId="{7BD676CD-40D0-4349-B11D-B2BB65D7E45A}" type="pres">
      <dgm:prSet presAssocID="{4C9A8C2A-AB47-44BA-81E6-DA51EA0EFA3A}" presName="Accent1Text" presStyleLbl="node1" presStyleIdx="3" presStyleCnt="14"/>
      <dgm:spPr/>
    </dgm:pt>
    <dgm:pt modelId="{F6147B6A-EC03-49E6-8500-367D980EAF2A}" type="pres">
      <dgm:prSet presAssocID="{4C9A8C2A-AB47-44BA-81E6-DA51EA0EFA3A}" presName="spaceBetweenRectangles" presStyleCnt="0"/>
      <dgm:spPr/>
    </dgm:pt>
    <dgm:pt modelId="{3A5A6A6B-01BF-4D6F-B384-A3CC5160F256}" type="pres">
      <dgm:prSet presAssocID="{1593A509-4FE8-44F0-9C05-01CD013F19D1}" presName="composite" presStyleCnt="0"/>
      <dgm:spPr/>
    </dgm:pt>
    <dgm:pt modelId="{7EDC4B9C-9E06-4838-96BF-318999F980AE}" type="pres">
      <dgm:prSet presAssocID="{1593A509-4FE8-44F0-9C05-01CD013F19D1}" presName="Parent1" presStyleLbl="node1" presStyleIdx="4" presStyleCnt="14">
        <dgm:presLayoutVars>
          <dgm:chMax val="1"/>
          <dgm:chPref val="1"/>
          <dgm:bulletEnabled val="1"/>
        </dgm:presLayoutVars>
      </dgm:prSet>
      <dgm:spPr/>
    </dgm:pt>
    <dgm:pt modelId="{6343201D-AE9C-43F4-BFFD-9C9D60E5A888}" type="pres">
      <dgm:prSet presAssocID="{1593A509-4FE8-44F0-9C05-01CD013F19D1}" presName="Childtext1" presStyleLbl="revTx" presStyleIdx="2" presStyleCnt="7">
        <dgm:presLayoutVars>
          <dgm:chMax val="0"/>
          <dgm:chPref val="0"/>
          <dgm:bulletEnabled val="1"/>
        </dgm:presLayoutVars>
      </dgm:prSet>
      <dgm:spPr/>
    </dgm:pt>
    <dgm:pt modelId="{10B43413-11AB-418E-918F-B28B4299F92E}" type="pres">
      <dgm:prSet presAssocID="{1593A509-4FE8-44F0-9C05-01CD013F19D1}" presName="BalanceSpacing" presStyleCnt="0"/>
      <dgm:spPr/>
    </dgm:pt>
    <dgm:pt modelId="{610D81CA-EC32-4569-A2A5-7DB3ECDE647B}" type="pres">
      <dgm:prSet presAssocID="{1593A509-4FE8-44F0-9C05-01CD013F19D1}" presName="BalanceSpacing1" presStyleCnt="0"/>
      <dgm:spPr/>
    </dgm:pt>
    <dgm:pt modelId="{F2B23D94-5DF9-4928-AF8D-FDAE814D8F0A}" type="pres">
      <dgm:prSet presAssocID="{E73702FB-ABE9-49DD-8B01-F802AE1C8EA9}" presName="Accent1Text" presStyleLbl="node1" presStyleIdx="5" presStyleCnt="14" custLinFactNeighborY="0"/>
      <dgm:spPr/>
    </dgm:pt>
    <dgm:pt modelId="{A74C81C1-262A-49FA-81AD-F267AD958464}" type="pres">
      <dgm:prSet presAssocID="{E73702FB-ABE9-49DD-8B01-F802AE1C8EA9}" presName="spaceBetweenRectangles" presStyleCnt="0"/>
      <dgm:spPr/>
    </dgm:pt>
    <dgm:pt modelId="{5144A846-08C7-4596-862E-018E57BA9264}" type="pres">
      <dgm:prSet presAssocID="{BE8ACF83-AA09-4014-ABDC-6D95A9A7D434}" presName="composite" presStyleCnt="0"/>
      <dgm:spPr/>
    </dgm:pt>
    <dgm:pt modelId="{29F28288-4C34-40DB-9E00-784233022C21}" type="pres">
      <dgm:prSet presAssocID="{BE8ACF83-AA09-4014-ABDC-6D95A9A7D434}" presName="Parent1" presStyleLbl="node1" presStyleIdx="6" presStyleCnt="14">
        <dgm:presLayoutVars>
          <dgm:chMax val="1"/>
          <dgm:chPref val="1"/>
          <dgm:bulletEnabled val="1"/>
        </dgm:presLayoutVars>
      </dgm:prSet>
      <dgm:spPr/>
    </dgm:pt>
    <dgm:pt modelId="{B895E98E-9311-48DE-A5A5-CFE48AEA6203}" type="pres">
      <dgm:prSet presAssocID="{BE8ACF83-AA09-4014-ABDC-6D95A9A7D434}" presName="Childtext1" presStyleLbl="revTx" presStyleIdx="3" presStyleCnt="7">
        <dgm:presLayoutVars>
          <dgm:chMax val="0"/>
          <dgm:chPref val="0"/>
          <dgm:bulletEnabled val="1"/>
        </dgm:presLayoutVars>
      </dgm:prSet>
      <dgm:spPr/>
    </dgm:pt>
    <dgm:pt modelId="{739F7EF8-1807-4974-B075-2494EC3DFC9F}" type="pres">
      <dgm:prSet presAssocID="{BE8ACF83-AA09-4014-ABDC-6D95A9A7D434}" presName="BalanceSpacing" presStyleCnt="0"/>
      <dgm:spPr/>
    </dgm:pt>
    <dgm:pt modelId="{E57E921D-48E4-49BE-A12C-CB903FB4F241}" type="pres">
      <dgm:prSet presAssocID="{BE8ACF83-AA09-4014-ABDC-6D95A9A7D434}" presName="BalanceSpacing1" presStyleCnt="0"/>
      <dgm:spPr/>
    </dgm:pt>
    <dgm:pt modelId="{44CD536C-211D-4702-9EBC-8E65C3825F28}" type="pres">
      <dgm:prSet presAssocID="{17B1CD23-CD06-4E67-BEDF-46C625D681B6}" presName="Accent1Text" presStyleLbl="node1" presStyleIdx="7" presStyleCnt="14"/>
      <dgm:spPr/>
    </dgm:pt>
    <dgm:pt modelId="{ABB39951-17A8-4458-8DE4-A48FEAB28583}" type="pres">
      <dgm:prSet presAssocID="{17B1CD23-CD06-4E67-BEDF-46C625D681B6}" presName="spaceBetweenRectangles" presStyleCnt="0"/>
      <dgm:spPr/>
    </dgm:pt>
    <dgm:pt modelId="{820204B6-65BD-41A9-BEAE-34523323FE04}" type="pres">
      <dgm:prSet presAssocID="{AB7996BC-31C5-4C46-81BE-F1BA0B6E49FE}" presName="composite" presStyleCnt="0"/>
      <dgm:spPr/>
    </dgm:pt>
    <dgm:pt modelId="{D9CD13A7-0971-447B-8F13-F62E2EA4A520}" type="pres">
      <dgm:prSet presAssocID="{AB7996BC-31C5-4C46-81BE-F1BA0B6E49FE}" presName="Parent1" presStyleLbl="node1" presStyleIdx="8" presStyleCnt="14">
        <dgm:presLayoutVars>
          <dgm:chMax val="1"/>
          <dgm:chPref val="1"/>
          <dgm:bulletEnabled val="1"/>
        </dgm:presLayoutVars>
      </dgm:prSet>
      <dgm:spPr/>
    </dgm:pt>
    <dgm:pt modelId="{F4294503-7EE4-421A-B2F8-47DD58810355}" type="pres">
      <dgm:prSet presAssocID="{AB7996BC-31C5-4C46-81BE-F1BA0B6E49FE}" presName="Childtext1" presStyleLbl="revTx" presStyleIdx="4" presStyleCnt="7">
        <dgm:presLayoutVars>
          <dgm:chMax val="0"/>
          <dgm:chPref val="0"/>
          <dgm:bulletEnabled val="1"/>
        </dgm:presLayoutVars>
      </dgm:prSet>
      <dgm:spPr/>
    </dgm:pt>
    <dgm:pt modelId="{E689111D-544C-4354-B06F-89559892B8E8}" type="pres">
      <dgm:prSet presAssocID="{AB7996BC-31C5-4C46-81BE-F1BA0B6E49FE}" presName="BalanceSpacing" presStyleCnt="0"/>
      <dgm:spPr/>
    </dgm:pt>
    <dgm:pt modelId="{9D0C6937-6E85-4072-8E01-61847484A18E}" type="pres">
      <dgm:prSet presAssocID="{AB7996BC-31C5-4C46-81BE-F1BA0B6E49FE}" presName="BalanceSpacing1" presStyleCnt="0"/>
      <dgm:spPr/>
    </dgm:pt>
    <dgm:pt modelId="{15912468-D2B3-4683-B50A-1A8834593478}" type="pres">
      <dgm:prSet presAssocID="{A77D56DC-7A83-4014-808F-39800A324FAC}" presName="Accent1Text" presStyleLbl="node1" presStyleIdx="9" presStyleCnt="14"/>
      <dgm:spPr/>
    </dgm:pt>
    <dgm:pt modelId="{2DB6E9C9-BDDF-4CA3-8340-3EC02E8A9873}" type="pres">
      <dgm:prSet presAssocID="{A77D56DC-7A83-4014-808F-39800A324FAC}" presName="spaceBetweenRectangles" presStyleCnt="0"/>
      <dgm:spPr/>
    </dgm:pt>
    <dgm:pt modelId="{62D508E5-2E6D-4701-B6A3-2AF56F3C4D03}" type="pres">
      <dgm:prSet presAssocID="{C9F758DF-ED31-46B8-B029-F5A77B4FFEE7}" presName="composite" presStyleCnt="0"/>
      <dgm:spPr/>
    </dgm:pt>
    <dgm:pt modelId="{9134DD01-6D79-40E7-9BB3-DB88EA76037D}" type="pres">
      <dgm:prSet presAssocID="{C9F758DF-ED31-46B8-B029-F5A77B4FFEE7}" presName="Parent1" presStyleLbl="node1" presStyleIdx="10" presStyleCnt="14">
        <dgm:presLayoutVars>
          <dgm:chMax val="1"/>
          <dgm:chPref val="1"/>
          <dgm:bulletEnabled val="1"/>
        </dgm:presLayoutVars>
      </dgm:prSet>
      <dgm:spPr/>
    </dgm:pt>
    <dgm:pt modelId="{5A48B132-92DC-45D2-A310-BA9835237BDE}" type="pres">
      <dgm:prSet presAssocID="{C9F758DF-ED31-46B8-B029-F5A77B4FFEE7}" presName="Childtext1" presStyleLbl="revTx" presStyleIdx="5" presStyleCnt="7">
        <dgm:presLayoutVars>
          <dgm:chMax val="0"/>
          <dgm:chPref val="0"/>
          <dgm:bulletEnabled val="1"/>
        </dgm:presLayoutVars>
      </dgm:prSet>
      <dgm:spPr/>
    </dgm:pt>
    <dgm:pt modelId="{B64EAB3D-ABDB-4C3D-B519-7AD59C735323}" type="pres">
      <dgm:prSet presAssocID="{C9F758DF-ED31-46B8-B029-F5A77B4FFEE7}" presName="BalanceSpacing" presStyleCnt="0"/>
      <dgm:spPr/>
    </dgm:pt>
    <dgm:pt modelId="{D2FD1D07-65AC-43AA-A315-868A065B3C30}" type="pres">
      <dgm:prSet presAssocID="{C9F758DF-ED31-46B8-B029-F5A77B4FFEE7}" presName="BalanceSpacing1" presStyleCnt="0"/>
      <dgm:spPr/>
    </dgm:pt>
    <dgm:pt modelId="{0F31594C-2F42-43FC-8B78-442598319DF3}" type="pres">
      <dgm:prSet presAssocID="{21CE1145-B7A2-4548-B0B3-F47F40823C21}" presName="Accent1Text" presStyleLbl="node1" presStyleIdx="11" presStyleCnt="14"/>
      <dgm:spPr/>
    </dgm:pt>
    <dgm:pt modelId="{F885905B-631D-4DF6-AE44-57CBCD2E6200}" type="pres">
      <dgm:prSet presAssocID="{21CE1145-B7A2-4548-B0B3-F47F40823C21}" presName="spaceBetweenRectangles" presStyleCnt="0"/>
      <dgm:spPr/>
    </dgm:pt>
    <dgm:pt modelId="{C3419677-3F8E-4033-BE48-64526D0775CD}" type="pres">
      <dgm:prSet presAssocID="{F88AEC69-4ED1-4A6C-BB6C-428CD78E72F6}" presName="composite" presStyleCnt="0"/>
      <dgm:spPr/>
    </dgm:pt>
    <dgm:pt modelId="{CF403F98-10F8-466C-B67E-90D781A4EE57}" type="pres">
      <dgm:prSet presAssocID="{F88AEC69-4ED1-4A6C-BB6C-428CD78E72F6}" presName="Parent1" presStyleLbl="node1" presStyleIdx="12" presStyleCnt="14">
        <dgm:presLayoutVars>
          <dgm:chMax val="1"/>
          <dgm:chPref val="1"/>
          <dgm:bulletEnabled val="1"/>
        </dgm:presLayoutVars>
      </dgm:prSet>
      <dgm:spPr/>
    </dgm:pt>
    <dgm:pt modelId="{11B8D04C-E55E-4F59-AA84-E49B7329CCFD}" type="pres">
      <dgm:prSet presAssocID="{F88AEC69-4ED1-4A6C-BB6C-428CD78E72F6}" presName="Childtext1" presStyleLbl="revTx" presStyleIdx="6" presStyleCnt="7">
        <dgm:presLayoutVars>
          <dgm:chMax val="0"/>
          <dgm:chPref val="0"/>
          <dgm:bulletEnabled val="1"/>
        </dgm:presLayoutVars>
      </dgm:prSet>
      <dgm:spPr/>
    </dgm:pt>
    <dgm:pt modelId="{C51EEB96-580B-43CF-959F-F5407F699CEF}" type="pres">
      <dgm:prSet presAssocID="{F88AEC69-4ED1-4A6C-BB6C-428CD78E72F6}" presName="BalanceSpacing" presStyleCnt="0"/>
      <dgm:spPr/>
    </dgm:pt>
    <dgm:pt modelId="{7DBE262E-A836-4996-AB89-F2BE3FF0B319}" type="pres">
      <dgm:prSet presAssocID="{F88AEC69-4ED1-4A6C-BB6C-428CD78E72F6}" presName="BalanceSpacing1" presStyleCnt="0"/>
      <dgm:spPr/>
    </dgm:pt>
    <dgm:pt modelId="{CF1D77BF-BA79-4FB6-B8AB-B616D26DCB68}" type="pres">
      <dgm:prSet presAssocID="{D897AB9B-AF92-44BB-BB1F-F6CDD3CEF13E}" presName="Accent1Text" presStyleLbl="node1" presStyleIdx="13" presStyleCnt="14"/>
      <dgm:spPr/>
    </dgm:pt>
  </dgm:ptLst>
  <dgm:cxnLst>
    <dgm:cxn modelId="{A24B1206-AC38-43FF-B71E-C656167D9F20}" srcId="{C9F758DF-ED31-46B8-B029-F5A77B4FFEE7}" destId="{335A633F-6D0F-4A88-815B-CCF7EDEBA493}" srcOrd="0" destOrd="0" parTransId="{47D74F30-BDE0-47F2-8D6D-B1485D6D6F6E}" sibTransId="{A3B04DA3-12A4-4768-843A-AD734CC0B7CA}"/>
    <dgm:cxn modelId="{FCEE8706-1290-4099-99B9-80B553B351D7}" type="presOf" srcId="{12CBF2A8-BC2F-4A24-8973-4EBDCC92B1CC}" destId="{5A48B132-92DC-45D2-A310-BA9835237BDE}" srcOrd="0" destOrd="2" presId="urn:microsoft.com/office/officeart/2008/layout/AlternatingHexagons"/>
    <dgm:cxn modelId="{B83BDA08-A067-450A-BD1E-3BA5808EF4B5}" type="presOf" srcId="{21CE1145-B7A2-4548-B0B3-F47F40823C21}" destId="{0F31594C-2F42-43FC-8B78-442598319DF3}" srcOrd="0" destOrd="0" presId="urn:microsoft.com/office/officeart/2008/layout/AlternatingHexagons"/>
    <dgm:cxn modelId="{08F08A12-9EA4-4C58-819F-2D45EB5E3845}" type="presOf" srcId="{AB7996BC-31C5-4C46-81BE-F1BA0B6E49FE}" destId="{D9CD13A7-0971-447B-8F13-F62E2EA4A520}" srcOrd="0" destOrd="0" presId="urn:microsoft.com/office/officeart/2008/layout/AlternatingHexagons"/>
    <dgm:cxn modelId="{B43D0B23-349B-4F24-80BC-6411F5554B27}" type="presOf" srcId="{C9F758DF-ED31-46B8-B029-F5A77B4FFEE7}" destId="{9134DD01-6D79-40E7-9BB3-DB88EA76037D}" srcOrd="0" destOrd="0" presId="urn:microsoft.com/office/officeart/2008/layout/AlternatingHexagons"/>
    <dgm:cxn modelId="{B9DB8224-94AC-4C0C-88CF-2C1053FE901A}" srcId="{BE8ACF83-AA09-4014-ABDC-6D95A9A7D434}" destId="{65AA3002-6B68-4F71-9458-D34DB312FEE1}" srcOrd="0" destOrd="0" parTransId="{8AAEC5BB-708E-4BDD-A379-7F6997985E1D}" sibTransId="{B9EE6253-8FED-465F-9397-40A7AA107ACA}"/>
    <dgm:cxn modelId="{E8B6AD27-1851-449E-9061-2AB23DFCF528}" type="presOf" srcId="{BE8ACF83-AA09-4014-ABDC-6D95A9A7D434}" destId="{29F28288-4C34-40DB-9E00-784233022C21}" srcOrd="0" destOrd="0" presId="urn:microsoft.com/office/officeart/2008/layout/AlternatingHexagons"/>
    <dgm:cxn modelId="{9BC5EE28-7C97-4B84-ADC2-9C28B20586AC}" type="presOf" srcId="{6AC0048E-B884-4A07-BCC9-18B79A74F5A1}" destId="{6343201D-AE9C-43F4-BFFD-9C9D60E5A888}" srcOrd="0" destOrd="0" presId="urn:microsoft.com/office/officeart/2008/layout/AlternatingHexagons"/>
    <dgm:cxn modelId="{AA34392C-F30C-471B-9B18-CF66B4AE858F}" type="presOf" srcId="{0728746D-BB64-4070-BD90-2F97C7F2FD44}" destId="{40FA6068-52EF-425C-B6F5-D6D7E4B6EF65}" srcOrd="0" destOrd="0" presId="urn:microsoft.com/office/officeart/2008/layout/AlternatingHexagons"/>
    <dgm:cxn modelId="{BF351A32-52EE-4ECB-A963-537E5C200DF6}" type="presOf" srcId="{4C9A8C2A-AB47-44BA-81E6-DA51EA0EFA3A}" destId="{7BD676CD-40D0-4349-B11D-B2BB65D7E45A}" srcOrd="0" destOrd="0" presId="urn:microsoft.com/office/officeart/2008/layout/AlternatingHexagons"/>
    <dgm:cxn modelId="{ED539034-65D4-4856-92A2-FEDD576311DF}" srcId="{E035760D-5ED8-4288-8076-40D4B716F912}" destId="{BE8ACF83-AA09-4014-ABDC-6D95A9A7D434}" srcOrd="3" destOrd="0" parTransId="{A0A0BEA9-E93B-41C4-85A1-61F29E4F1AD4}" sibTransId="{17B1CD23-CD06-4E67-BEDF-46C625D681B6}"/>
    <dgm:cxn modelId="{5B69CE38-B1CA-476C-8D95-DE5667BACA97}" srcId="{1593A509-4FE8-44F0-9C05-01CD013F19D1}" destId="{6AC0048E-B884-4A07-BCC9-18B79A74F5A1}" srcOrd="0" destOrd="0" parTransId="{A7669C5B-5CFE-46CF-8779-DA2FC7711E13}" sibTransId="{FA8CBA33-39CE-4949-B7F0-0FC2734BDD37}"/>
    <dgm:cxn modelId="{508C0139-BB3D-431A-84B3-B76F46DD9AE1}" srcId="{E035760D-5ED8-4288-8076-40D4B716F912}" destId="{1593A509-4FE8-44F0-9C05-01CD013F19D1}" srcOrd="2" destOrd="0" parTransId="{D54C46AF-F6C9-4C9C-9211-9D0AE8D6B86D}" sibTransId="{E73702FB-ABE9-49DD-8B01-F802AE1C8EA9}"/>
    <dgm:cxn modelId="{EB91913C-9685-4C93-BAAE-9DA5B9D4087E}" type="presOf" srcId="{F88AEC69-4ED1-4A6C-BB6C-428CD78E72F6}" destId="{CF403F98-10F8-466C-B67E-90D781A4EE57}" srcOrd="0" destOrd="0" presId="urn:microsoft.com/office/officeart/2008/layout/AlternatingHexagons"/>
    <dgm:cxn modelId="{09BAC449-42FA-4E39-94DA-2687F2BCACBE}" type="presOf" srcId="{65AA3002-6B68-4F71-9458-D34DB312FEE1}" destId="{B895E98E-9311-48DE-A5A5-CFE48AEA6203}" srcOrd="0" destOrd="0" presId="urn:microsoft.com/office/officeart/2008/layout/AlternatingHexagons"/>
    <dgm:cxn modelId="{D3E3D04B-F3F2-4101-91C4-3A511D7A34A9}" type="presOf" srcId="{E73702FB-ABE9-49DD-8B01-F802AE1C8EA9}" destId="{F2B23D94-5DF9-4928-AF8D-FDAE814D8F0A}" srcOrd="0" destOrd="0" presId="urn:microsoft.com/office/officeart/2008/layout/AlternatingHexagons"/>
    <dgm:cxn modelId="{935B5F4E-D850-4BBE-8A45-DA5A422E09FF}" type="presOf" srcId="{783B0A5A-585F-4F10-80AE-06F5B7981BB4}" destId="{5A48B132-92DC-45D2-A310-BA9835237BDE}" srcOrd="0" destOrd="1" presId="urn:microsoft.com/office/officeart/2008/layout/AlternatingHexagons"/>
    <dgm:cxn modelId="{302F4951-3F85-400F-9597-F504AA1E8362}" srcId="{E035760D-5ED8-4288-8076-40D4B716F912}" destId="{65F5B862-902A-42EB-AABA-F56727F46BDC}" srcOrd="1" destOrd="0" parTransId="{102B7557-9F39-40D0-9167-278B93BCAB1E}" sibTransId="{4C9A8C2A-AB47-44BA-81E6-DA51EA0EFA3A}"/>
    <dgm:cxn modelId="{A5654958-0B34-4C94-8E3E-9DEF3D4A0487}" type="presOf" srcId="{2E48C6E6-D922-4C5D-9795-DC0CF9337F13}" destId="{11B8D04C-E55E-4F59-AA84-E49B7329CCFD}" srcOrd="0" destOrd="0" presId="urn:microsoft.com/office/officeart/2008/layout/AlternatingHexagons"/>
    <dgm:cxn modelId="{EA6C6A69-0418-4ADB-A3B7-FE50EBC17385}" type="presOf" srcId="{65F5B862-902A-42EB-AABA-F56727F46BDC}" destId="{E359F82B-20E0-4D2E-8BD8-FDB8A3B83835}" srcOrd="0" destOrd="0" presId="urn:microsoft.com/office/officeart/2008/layout/AlternatingHexagons"/>
    <dgm:cxn modelId="{5B94756C-8879-4112-8071-56C2064A874D}" srcId="{F88AEC69-4ED1-4A6C-BB6C-428CD78E72F6}" destId="{F161BFFF-1924-43A9-9F8B-71DF84121757}" srcOrd="1" destOrd="0" parTransId="{8266F863-6D8E-4021-838C-771116AC05F4}" sibTransId="{3C30CFC5-39FF-497F-8DAC-D70432EEA27D}"/>
    <dgm:cxn modelId="{21BA3D71-9BAB-49F4-ABCB-E96BA4AE28C3}" type="presOf" srcId="{E035760D-5ED8-4288-8076-40D4B716F912}" destId="{F82D69F3-C81C-44CC-A53F-22E3B5DF1C5A}" srcOrd="0" destOrd="0" presId="urn:microsoft.com/office/officeart/2008/layout/AlternatingHexagons"/>
    <dgm:cxn modelId="{9E894A72-0ADF-40B8-9652-F7295F68585B}" srcId="{BE8ACF83-AA09-4014-ABDC-6D95A9A7D434}" destId="{34EA6378-171C-4C48-80D9-03F8E7A55DD4}" srcOrd="1" destOrd="0" parTransId="{29673B6E-25C8-442D-B7B3-728C4EE1741A}" sibTransId="{8D84B0E0-63F1-490E-87EC-DDF24F3F3709}"/>
    <dgm:cxn modelId="{C4D69576-025F-4E06-8130-B303C37C77CD}" srcId="{E035760D-5ED8-4288-8076-40D4B716F912}" destId="{0728746D-BB64-4070-BD90-2F97C7F2FD44}" srcOrd="0" destOrd="0" parTransId="{1D48D960-ADB9-43EF-96D5-7C1DD6037CB6}" sibTransId="{42009A1E-0C89-416A-B447-88BD17A616AC}"/>
    <dgm:cxn modelId="{C3331C80-AAE6-47D3-8FB7-B8587494B310}" srcId="{F88AEC69-4ED1-4A6C-BB6C-428CD78E72F6}" destId="{2E48C6E6-D922-4C5D-9795-DC0CF9337F13}" srcOrd="0" destOrd="0" parTransId="{53C6DB78-FDB1-4648-AB97-B6265BA8F0CF}" sibTransId="{947873E1-78A4-4B17-9EFA-83EF33772E7B}"/>
    <dgm:cxn modelId="{5F80968E-E54E-4DE2-A82A-39B5B2710CEA}" type="presOf" srcId="{D07CC8BA-8457-482D-AEE7-6A698320ACF5}" destId="{B895E98E-9311-48DE-A5A5-CFE48AEA6203}" srcOrd="0" destOrd="2" presId="urn:microsoft.com/office/officeart/2008/layout/AlternatingHexagons"/>
    <dgm:cxn modelId="{1BB41490-96BB-4737-8D26-4947DE7B931D}" srcId="{E035760D-5ED8-4288-8076-40D4B716F912}" destId="{C9F758DF-ED31-46B8-B029-F5A77B4FFEE7}" srcOrd="5" destOrd="0" parTransId="{7E5036AB-630A-437A-B233-0C7F75F24FD6}" sibTransId="{21CE1145-B7A2-4548-B0B3-F47F40823C21}"/>
    <dgm:cxn modelId="{44DDAA95-FD99-49D8-8108-D945902A93C2}" srcId="{E035760D-5ED8-4288-8076-40D4B716F912}" destId="{F88AEC69-4ED1-4A6C-BB6C-428CD78E72F6}" srcOrd="6" destOrd="0" parTransId="{30181CB6-7D87-46BB-9156-0844AB4ADF04}" sibTransId="{D897AB9B-AF92-44BB-BB1F-F6CDD3CEF13E}"/>
    <dgm:cxn modelId="{E32F709E-9AE1-4F1B-AB06-DB9BE84C0E63}" srcId="{C9F758DF-ED31-46B8-B029-F5A77B4FFEE7}" destId="{783B0A5A-585F-4F10-80AE-06F5B7981BB4}" srcOrd="1" destOrd="0" parTransId="{34C617A9-E187-4D3B-A46F-478A1070EEBD}" sibTransId="{A1C47628-C34B-4565-8345-3D2124452624}"/>
    <dgm:cxn modelId="{BD4F92A9-5081-4BF1-92EB-55AA857FCB5C}" srcId="{C9F758DF-ED31-46B8-B029-F5A77B4FFEE7}" destId="{12CBF2A8-BC2F-4A24-8973-4EBDCC92B1CC}" srcOrd="2" destOrd="0" parTransId="{A40592E3-29E8-44EF-90DB-AD101F3C98A3}" sibTransId="{A3674575-FFF5-4EC1-A4DB-A96A76ADAAF2}"/>
    <dgm:cxn modelId="{49F241B3-E2C1-4A89-873F-832FD6E512F5}" type="presOf" srcId="{34EA6378-171C-4C48-80D9-03F8E7A55DD4}" destId="{B895E98E-9311-48DE-A5A5-CFE48AEA6203}" srcOrd="0" destOrd="1" presId="urn:microsoft.com/office/officeart/2008/layout/AlternatingHexagons"/>
    <dgm:cxn modelId="{224121BE-D606-4DFB-9E15-61088D2471FB}" srcId="{BE8ACF83-AA09-4014-ABDC-6D95A9A7D434}" destId="{D07CC8BA-8457-482D-AEE7-6A698320ACF5}" srcOrd="2" destOrd="0" parTransId="{52A50440-F037-4940-B6DA-292CA9DBE44A}" sibTransId="{CEA00FA1-A6FE-4933-B23D-B890BD289FDD}"/>
    <dgm:cxn modelId="{426C01C8-6087-404F-BF6B-E4BC39CD64C4}" srcId="{E035760D-5ED8-4288-8076-40D4B716F912}" destId="{AB7996BC-31C5-4C46-81BE-F1BA0B6E49FE}" srcOrd="4" destOrd="0" parTransId="{6215DF1B-B36A-4899-9D23-7DFDE26EED66}" sibTransId="{A77D56DC-7A83-4014-808F-39800A324FAC}"/>
    <dgm:cxn modelId="{CD3E47CA-ED05-4C3F-8249-6849869ABFB3}" type="presOf" srcId="{17B1CD23-CD06-4E67-BEDF-46C625D681B6}" destId="{44CD536C-211D-4702-9EBC-8E65C3825F28}" srcOrd="0" destOrd="0" presId="urn:microsoft.com/office/officeart/2008/layout/AlternatingHexagons"/>
    <dgm:cxn modelId="{163026D4-3832-4EDB-93BA-C9CC1AE468B4}" type="presOf" srcId="{D897AB9B-AF92-44BB-BB1F-F6CDD3CEF13E}" destId="{CF1D77BF-BA79-4FB6-B8AB-B616D26DCB68}" srcOrd="0" destOrd="0" presId="urn:microsoft.com/office/officeart/2008/layout/AlternatingHexagons"/>
    <dgm:cxn modelId="{178581D6-57BA-408A-B020-10DE43EA0ADA}" type="presOf" srcId="{F161BFFF-1924-43A9-9F8B-71DF84121757}" destId="{11B8D04C-E55E-4F59-AA84-E49B7329CCFD}" srcOrd="0" destOrd="1" presId="urn:microsoft.com/office/officeart/2008/layout/AlternatingHexagons"/>
    <dgm:cxn modelId="{C30819D7-84BD-4313-8AEF-13F782F77859}" type="presOf" srcId="{42009A1E-0C89-416A-B447-88BD17A616AC}" destId="{27EC66C5-96F9-455B-A42F-5207D02DF268}" srcOrd="0" destOrd="0" presId="urn:microsoft.com/office/officeart/2008/layout/AlternatingHexagons"/>
    <dgm:cxn modelId="{9D8642E2-C809-4A7C-BAD2-FD68892C4386}" type="presOf" srcId="{A77D56DC-7A83-4014-808F-39800A324FAC}" destId="{15912468-D2B3-4683-B50A-1A8834593478}" srcOrd="0" destOrd="0" presId="urn:microsoft.com/office/officeart/2008/layout/AlternatingHexagons"/>
    <dgm:cxn modelId="{4DF6D8E3-5503-4A71-9F1C-0670AD49D65D}" type="presOf" srcId="{1593A509-4FE8-44F0-9C05-01CD013F19D1}" destId="{7EDC4B9C-9E06-4838-96BF-318999F980AE}" srcOrd="0" destOrd="0" presId="urn:microsoft.com/office/officeart/2008/layout/AlternatingHexagons"/>
    <dgm:cxn modelId="{176F68E6-1422-40B1-8520-353A347B6569}" type="presOf" srcId="{335A633F-6D0F-4A88-815B-CCF7EDEBA493}" destId="{5A48B132-92DC-45D2-A310-BA9835237BDE}" srcOrd="0" destOrd="0" presId="urn:microsoft.com/office/officeart/2008/layout/AlternatingHexagons"/>
    <dgm:cxn modelId="{069D0937-628F-4945-BBD2-646FB9AC1BC5}" type="presParOf" srcId="{F82D69F3-C81C-44CC-A53F-22E3B5DF1C5A}" destId="{105D6979-6049-48B5-873B-EB2CA385C514}" srcOrd="0" destOrd="0" presId="urn:microsoft.com/office/officeart/2008/layout/AlternatingHexagons"/>
    <dgm:cxn modelId="{2015E12B-9504-4E46-8D57-07B2C290CF37}" type="presParOf" srcId="{105D6979-6049-48B5-873B-EB2CA385C514}" destId="{40FA6068-52EF-425C-B6F5-D6D7E4B6EF65}" srcOrd="0" destOrd="0" presId="urn:microsoft.com/office/officeart/2008/layout/AlternatingHexagons"/>
    <dgm:cxn modelId="{5B39A79F-F445-4D8A-9124-F63825C1D278}" type="presParOf" srcId="{105D6979-6049-48B5-873B-EB2CA385C514}" destId="{FE033849-C0BB-4017-B5D5-F96E8DEA1154}" srcOrd="1" destOrd="0" presId="urn:microsoft.com/office/officeart/2008/layout/AlternatingHexagons"/>
    <dgm:cxn modelId="{B9D55824-12EE-4FC0-B7D7-7596A13C870D}" type="presParOf" srcId="{105D6979-6049-48B5-873B-EB2CA385C514}" destId="{2DFC2CDD-2E60-4730-9C59-71E2528BB767}" srcOrd="2" destOrd="0" presId="urn:microsoft.com/office/officeart/2008/layout/AlternatingHexagons"/>
    <dgm:cxn modelId="{1F7FF9E4-C66F-4A36-A1FF-1B740F7C13E7}" type="presParOf" srcId="{105D6979-6049-48B5-873B-EB2CA385C514}" destId="{92E2D9BB-818E-4599-8DA7-EE8286AAF5CB}" srcOrd="3" destOrd="0" presId="urn:microsoft.com/office/officeart/2008/layout/AlternatingHexagons"/>
    <dgm:cxn modelId="{2A98F2A7-30BA-49DE-B070-826E595B0BEC}" type="presParOf" srcId="{105D6979-6049-48B5-873B-EB2CA385C514}" destId="{27EC66C5-96F9-455B-A42F-5207D02DF268}" srcOrd="4" destOrd="0" presId="urn:microsoft.com/office/officeart/2008/layout/AlternatingHexagons"/>
    <dgm:cxn modelId="{512C73FE-954A-4E8A-9C0B-A61FFB6F710A}" type="presParOf" srcId="{F82D69F3-C81C-44CC-A53F-22E3B5DF1C5A}" destId="{5AD9BB18-1E93-4EC6-AAD7-C18B9E579F32}" srcOrd="1" destOrd="0" presId="urn:microsoft.com/office/officeart/2008/layout/AlternatingHexagons"/>
    <dgm:cxn modelId="{688C7521-4ABF-43EE-9B80-E3B6F8502BB9}" type="presParOf" srcId="{F82D69F3-C81C-44CC-A53F-22E3B5DF1C5A}" destId="{B522A408-FC58-4E19-A550-AAF617C5610A}" srcOrd="2" destOrd="0" presId="urn:microsoft.com/office/officeart/2008/layout/AlternatingHexagons"/>
    <dgm:cxn modelId="{A8A95CFD-FD2A-4242-805C-8A88703D3939}" type="presParOf" srcId="{B522A408-FC58-4E19-A550-AAF617C5610A}" destId="{E359F82B-20E0-4D2E-8BD8-FDB8A3B83835}" srcOrd="0" destOrd="0" presId="urn:microsoft.com/office/officeart/2008/layout/AlternatingHexagons"/>
    <dgm:cxn modelId="{6F144D10-E2AD-4F20-8E19-BA660075CE5B}" type="presParOf" srcId="{B522A408-FC58-4E19-A550-AAF617C5610A}" destId="{808B51C8-E500-4A9C-80C6-853855C572FE}" srcOrd="1" destOrd="0" presId="urn:microsoft.com/office/officeart/2008/layout/AlternatingHexagons"/>
    <dgm:cxn modelId="{DB3E40D1-4892-475B-B04F-F84DA29A54AB}" type="presParOf" srcId="{B522A408-FC58-4E19-A550-AAF617C5610A}" destId="{D25994E9-BDAD-44A9-9721-6D65EF9A1FAA}" srcOrd="2" destOrd="0" presId="urn:microsoft.com/office/officeart/2008/layout/AlternatingHexagons"/>
    <dgm:cxn modelId="{F57C1D1B-7615-4C64-9989-DB718DDF068D}" type="presParOf" srcId="{B522A408-FC58-4E19-A550-AAF617C5610A}" destId="{583525CC-8AB3-45D3-970D-AE44071DF0CD}" srcOrd="3" destOrd="0" presId="urn:microsoft.com/office/officeart/2008/layout/AlternatingHexagons"/>
    <dgm:cxn modelId="{E0E76D2C-20A3-44D9-8CB9-808D2BE79B8B}" type="presParOf" srcId="{B522A408-FC58-4E19-A550-AAF617C5610A}" destId="{7BD676CD-40D0-4349-B11D-B2BB65D7E45A}" srcOrd="4" destOrd="0" presId="urn:microsoft.com/office/officeart/2008/layout/AlternatingHexagons"/>
    <dgm:cxn modelId="{915E171D-D008-4EEA-80DB-38685B0A11F8}" type="presParOf" srcId="{F82D69F3-C81C-44CC-A53F-22E3B5DF1C5A}" destId="{F6147B6A-EC03-49E6-8500-367D980EAF2A}" srcOrd="3" destOrd="0" presId="urn:microsoft.com/office/officeart/2008/layout/AlternatingHexagons"/>
    <dgm:cxn modelId="{8323A55D-9B05-4BF0-B6B4-A754AD9F633C}" type="presParOf" srcId="{F82D69F3-C81C-44CC-A53F-22E3B5DF1C5A}" destId="{3A5A6A6B-01BF-4D6F-B384-A3CC5160F256}" srcOrd="4" destOrd="0" presId="urn:microsoft.com/office/officeart/2008/layout/AlternatingHexagons"/>
    <dgm:cxn modelId="{E37F7599-32CF-4F70-9C0C-1F34852AB3C2}" type="presParOf" srcId="{3A5A6A6B-01BF-4D6F-B384-A3CC5160F256}" destId="{7EDC4B9C-9E06-4838-96BF-318999F980AE}" srcOrd="0" destOrd="0" presId="urn:microsoft.com/office/officeart/2008/layout/AlternatingHexagons"/>
    <dgm:cxn modelId="{AAF7306C-A92D-488E-AFEA-4C956AE2E689}" type="presParOf" srcId="{3A5A6A6B-01BF-4D6F-B384-A3CC5160F256}" destId="{6343201D-AE9C-43F4-BFFD-9C9D60E5A888}" srcOrd="1" destOrd="0" presId="urn:microsoft.com/office/officeart/2008/layout/AlternatingHexagons"/>
    <dgm:cxn modelId="{B3DA889B-7E00-4289-961B-4004C8714C10}" type="presParOf" srcId="{3A5A6A6B-01BF-4D6F-B384-A3CC5160F256}" destId="{10B43413-11AB-418E-918F-B28B4299F92E}" srcOrd="2" destOrd="0" presId="urn:microsoft.com/office/officeart/2008/layout/AlternatingHexagons"/>
    <dgm:cxn modelId="{AE7BC18E-07AD-449F-B4EB-F3BF0A2546F5}" type="presParOf" srcId="{3A5A6A6B-01BF-4D6F-B384-A3CC5160F256}" destId="{610D81CA-EC32-4569-A2A5-7DB3ECDE647B}" srcOrd="3" destOrd="0" presId="urn:microsoft.com/office/officeart/2008/layout/AlternatingHexagons"/>
    <dgm:cxn modelId="{A8F0D859-6422-415E-8A35-756C3D968340}" type="presParOf" srcId="{3A5A6A6B-01BF-4D6F-B384-A3CC5160F256}" destId="{F2B23D94-5DF9-4928-AF8D-FDAE814D8F0A}" srcOrd="4" destOrd="0" presId="urn:microsoft.com/office/officeart/2008/layout/AlternatingHexagons"/>
    <dgm:cxn modelId="{BB204AB9-7318-417C-BC95-3B4B0AE68611}" type="presParOf" srcId="{F82D69F3-C81C-44CC-A53F-22E3B5DF1C5A}" destId="{A74C81C1-262A-49FA-81AD-F267AD958464}" srcOrd="5" destOrd="0" presId="urn:microsoft.com/office/officeart/2008/layout/AlternatingHexagons"/>
    <dgm:cxn modelId="{8D41CBC6-A40F-4B95-B39E-ABC5B871EB9A}" type="presParOf" srcId="{F82D69F3-C81C-44CC-A53F-22E3B5DF1C5A}" destId="{5144A846-08C7-4596-862E-018E57BA9264}" srcOrd="6" destOrd="0" presId="urn:microsoft.com/office/officeart/2008/layout/AlternatingHexagons"/>
    <dgm:cxn modelId="{D24D7A39-264D-460E-9BCB-6DFDF66D3F51}" type="presParOf" srcId="{5144A846-08C7-4596-862E-018E57BA9264}" destId="{29F28288-4C34-40DB-9E00-784233022C21}" srcOrd="0" destOrd="0" presId="urn:microsoft.com/office/officeart/2008/layout/AlternatingHexagons"/>
    <dgm:cxn modelId="{52B9A184-D3F0-47BF-A296-FDC9EF568A9C}" type="presParOf" srcId="{5144A846-08C7-4596-862E-018E57BA9264}" destId="{B895E98E-9311-48DE-A5A5-CFE48AEA6203}" srcOrd="1" destOrd="0" presId="urn:microsoft.com/office/officeart/2008/layout/AlternatingHexagons"/>
    <dgm:cxn modelId="{7C794F87-F20C-47AA-866C-284A86B2CBB4}" type="presParOf" srcId="{5144A846-08C7-4596-862E-018E57BA9264}" destId="{739F7EF8-1807-4974-B075-2494EC3DFC9F}" srcOrd="2" destOrd="0" presId="urn:microsoft.com/office/officeart/2008/layout/AlternatingHexagons"/>
    <dgm:cxn modelId="{AA511D20-759B-403B-8EF6-72B2B5CC41B6}" type="presParOf" srcId="{5144A846-08C7-4596-862E-018E57BA9264}" destId="{E57E921D-48E4-49BE-A12C-CB903FB4F241}" srcOrd="3" destOrd="0" presId="urn:microsoft.com/office/officeart/2008/layout/AlternatingHexagons"/>
    <dgm:cxn modelId="{E32C7266-FD3F-4865-862D-86D18E1DFDD7}" type="presParOf" srcId="{5144A846-08C7-4596-862E-018E57BA9264}" destId="{44CD536C-211D-4702-9EBC-8E65C3825F28}" srcOrd="4" destOrd="0" presId="urn:microsoft.com/office/officeart/2008/layout/AlternatingHexagons"/>
    <dgm:cxn modelId="{41FB5C01-9E28-42A2-B3A7-DFE1A09B8EA0}" type="presParOf" srcId="{F82D69F3-C81C-44CC-A53F-22E3B5DF1C5A}" destId="{ABB39951-17A8-4458-8DE4-A48FEAB28583}" srcOrd="7" destOrd="0" presId="urn:microsoft.com/office/officeart/2008/layout/AlternatingHexagons"/>
    <dgm:cxn modelId="{6412C6D4-F54B-4E08-8077-7E0DE676BB83}" type="presParOf" srcId="{F82D69F3-C81C-44CC-A53F-22E3B5DF1C5A}" destId="{820204B6-65BD-41A9-BEAE-34523323FE04}" srcOrd="8" destOrd="0" presId="urn:microsoft.com/office/officeart/2008/layout/AlternatingHexagons"/>
    <dgm:cxn modelId="{E7D9A886-6C2F-4F2F-89F2-7B75185A231B}" type="presParOf" srcId="{820204B6-65BD-41A9-BEAE-34523323FE04}" destId="{D9CD13A7-0971-447B-8F13-F62E2EA4A520}" srcOrd="0" destOrd="0" presId="urn:microsoft.com/office/officeart/2008/layout/AlternatingHexagons"/>
    <dgm:cxn modelId="{CF03523E-D262-4A0A-9F29-5D1D1DB9C1BA}" type="presParOf" srcId="{820204B6-65BD-41A9-BEAE-34523323FE04}" destId="{F4294503-7EE4-421A-B2F8-47DD58810355}" srcOrd="1" destOrd="0" presId="urn:microsoft.com/office/officeart/2008/layout/AlternatingHexagons"/>
    <dgm:cxn modelId="{424527E2-3DB6-4EAC-90EA-FFD4AD0761FD}" type="presParOf" srcId="{820204B6-65BD-41A9-BEAE-34523323FE04}" destId="{E689111D-544C-4354-B06F-89559892B8E8}" srcOrd="2" destOrd="0" presId="urn:microsoft.com/office/officeart/2008/layout/AlternatingHexagons"/>
    <dgm:cxn modelId="{25DE493E-4BC4-44B6-BEEA-EAE68C784D5C}" type="presParOf" srcId="{820204B6-65BD-41A9-BEAE-34523323FE04}" destId="{9D0C6937-6E85-4072-8E01-61847484A18E}" srcOrd="3" destOrd="0" presId="urn:microsoft.com/office/officeart/2008/layout/AlternatingHexagons"/>
    <dgm:cxn modelId="{D6FEB4FD-9F40-44B0-8B1B-712A4C5957EF}" type="presParOf" srcId="{820204B6-65BD-41A9-BEAE-34523323FE04}" destId="{15912468-D2B3-4683-B50A-1A8834593478}" srcOrd="4" destOrd="0" presId="urn:microsoft.com/office/officeart/2008/layout/AlternatingHexagons"/>
    <dgm:cxn modelId="{E6C1FDF1-7610-45FE-8E6F-AA97ABEE802C}" type="presParOf" srcId="{F82D69F3-C81C-44CC-A53F-22E3B5DF1C5A}" destId="{2DB6E9C9-BDDF-4CA3-8340-3EC02E8A9873}" srcOrd="9" destOrd="0" presId="urn:microsoft.com/office/officeart/2008/layout/AlternatingHexagons"/>
    <dgm:cxn modelId="{90652D0A-2298-41EF-A58A-113AC6D58EF1}" type="presParOf" srcId="{F82D69F3-C81C-44CC-A53F-22E3B5DF1C5A}" destId="{62D508E5-2E6D-4701-B6A3-2AF56F3C4D03}" srcOrd="10" destOrd="0" presId="urn:microsoft.com/office/officeart/2008/layout/AlternatingHexagons"/>
    <dgm:cxn modelId="{85E8659C-1998-4926-ACBE-D7F7196D69AC}" type="presParOf" srcId="{62D508E5-2E6D-4701-B6A3-2AF56F3C4D03}" destId="{9134DD01-6D79-40E7-9BB3-DB88EA76037D}" srcOrd="0" destOrd="0" presId="urn:microsoft.com/office/officeart/2008/layout/AlternatingHexagons"/>
    <dgm:cxn modelId="{A8C83AE8-6E93-4355-B286-262FBE010757}" type="presParOf" srcId="{62D508E5-2E6D-4701-B6A3-2AF56F3C4D03}" destId="{5A48B132-92DC-45D2-A310-BA9835237BDE}" srcOrd="1" destOrd="0" presId="urn:microsoft.com/office/officeart/2008/layout/AlternatingHexagons"/>
    <dgm:cxn modelId="{AC1258BF-F6B7-4F76-A648-31727842BC88}" type="presParOf" srcId="{62D508E5-2E6D-4701-B6A3-2AF56F3C4D03}" destId="{B64EAB3D-ABDB-4C3D-B519-7AD59C735323}" srcOrd="2" destOrd="0" presId="urn:microsoft.com/office/officeart/2008/layout/AlternatingHexagons"/>
    <dgm:cxn modelId="{205566B6-5808-4FFB-B5BA-BE73866366A8}" type="presParOf" srcId="{62D508E5-2E6D-4701-B6A3-2AF56F3C4D03}" destId="{D2FD1D07-65AC-43AA-A315-868A065B3C30}" srcOrd="3" destOrd="0" presId="urn:microsoft.com/office/officeart/2008/layout/AlternatingHexagons"/>
    <dgm:cxn modelId="{A6B28B52-57AF-4CFF-B989-71F2E23D392B}" type="presParOf" srcId="{62D508E5-2E6D-4701-B6A3-2AF56F3C4D03}" destId="{0F31594C-2F42-43FC-8B78-442598319DF3}" srcOrd="4" destOrd="0" presId="urn:microsoft.com/office/officeart/2008/layout/AlternatingHexagons"/>
    <dgm:cxn modelId="{DCBB2A93-C4DD-49ED-AD26-55C27D124A54}" type="presParOf" srcId="{F82D69F3-C81C-44CC-A53F-22E3B5DF1C5A}" destId="{F885905B-631D-4DF6-AE44-57CBCD2E6200}" srcOrd="11" destOrd="0" presId="urn:microsoft.com/office/officeart/2008/layout/AlternatingHexagons"/>
    <dgm:cxn modelId="{B535DE0E-9AA2-4C46-B8FF-BDA8222DDD1E}" type="presParOf" srcId="{F82D69F3-C81C-44CC-A53F-22E3B5DF1C5A}" destId="{C3419677-3F8E-4033-BE48-64526D0775CD}" srcOrd="12" destOrd="0" presId="urn:microsoft.com/office/officeart/2008/layout/AlternatingHexagons"/>
    <dgm:cxn modelId="{CF8558BF-D16A-427C-A125-0901D2DCFE16}" type="presParOf" srcId="{C3419677-3F8E-4033-BE48-64526D0775CD}" destId="{CF403F98-10F8-466C-B67E-90D781A4EE57}" srcOrd="0" destOrd="0" presId="urn:microsoft.com/office/officeart/2008/layout/AlternatingHexagons"/>
    <dgm:cxn modelId="{EBCB952C-CC19-4754-8B06-4F7715F3CEBA}" type="presParOf" srcId="{C3419677-3F8E-4033-BE48-64526D0775CD}" destId="{11B8D04C-E55E-4F59-AA84-E49B7329CCFD}" srcOrd="1" destOrd="0" presId="urn:microsoft.com/office/officeart/2008/layout/AlternatingHexagons"/>
    <dgm:cxn modelId="{A59CBA17-D6E9-4DC3-9A17-5B3AC3B4DE65}" type="presParOf" srcId="{C3419677-3F8E-4033-BE48-64526D0775CD}" destId="{C51EEB96-580B-43CF-959F-F5407F699CEF}" srcOrd="2" destOrd="0" presId="urn:microsoft.com/office/officeart/2008/layout/AlternatingHexagons"/>
    <dgm:cxn modelId="{EBCD4674-051D-4E6A-9E0D-ECCA5F087A62}" type="presParOf" srcId="{C3419677-3F8E-4033-BE48-64526D0775CD}" destId="{7DBE262E-A836-4996-AB89-F2BE3FF0B319}" srcOrd="3" destOrd="0" presId="urn:microsoft.com/office/officeart/2008/layout/AlternatingHexagons"/>
    <dgm:cxn modelId="{9CEDCFF5-07CC-4097-9792-DAB139C9E45C}" type="presParOf" srcId="{C3419677-3F8E-4033-BE48-64526D0775CD}" destId="{CF1D77BF-BA79-4FB6-B8AB-B616D26DCB68}"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A6068-52EF-425C-B6F5-D6D7E4B6EF65}">
      <dsp:nvSpPr>
        <dsp:cNvPr id="0" name=""/>
        <dsp:cNvSpPr/>
      </dsp:nvSpPr>
      <dsp:spPr>
        <a:xfrm rot="5400000">
          <a:off x="2681673" y="58735"/>
          <a:ext cx="881062" cy="766524"/>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Educators</a:t>
          </a:r>
        </a:p>
      </dsp:txBody>
      <dsp:txXfrm rot="-5400000">
        <a:off x="2858392" y="138765"/>
        <a:ext cx="527624" cy="606464"/>
      </dsp:txXfrm>
    </dsp:sp>
    <dsp:sp modelId="{FE033849-C0BB-4017-B5D5-F96E8DEA1154}">
      <dsp:nvSpPr>
        <dsp:cNvPr id="0" name=""/>
        <dsp:cNvSpPr/>
      </dsp:nvSpPr>
      <dsp:spPr>
        <a:xfrm>
          <a:off x="3528726" y="177678"/>
          <a:ext cx="983265" cy="528637"/>
        </a:xfrm>
        <a:prstGeom prst="rect">
          <a:avLst/>
        </a:prstGeom>
        <a:noFill/>
        <a:ln>
          <a:noFill/>
        </a:ln>
        <a:effectLst/>
      </dsp:spPr>
      <dsp:style>
        <a:lnRef idx="0">
          <a:scrgbClr r="0" g="0" b="0"/>
        </a:lnRef>
        <a:fillRef idx="0">
          <a:scrgbClr r="0" g="0" b="0"/>
        </a:fillRef>
        <a:effectRef idx="0">
          <a:scrgbClr r="0" g="0" b="0"/>
        </a:effectRef>
        <a:fontRef idx="minor"/>
      </dsp:style>
    </dsp:sp>
    <dsp:sp modelId="{27EC66C5-96F9-455B-A42F-5207D02DF268}">
      <dsp:nvSpPr>
        <dsp:cNvPr id="0" name=""/>
        <dsp:cNvSpPr/>
      </dsp:nvSpPr>
      <dsp:spPr>
        <a:xfrm rot="5400000">
          <a:off x="1853826" y="58735"/>
          <a:ext cx="881062" cy="766524"/>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kern="1200" dirty="0"/>
            <a:t>Neighbors</a:t>
          </a:r>
        </a:p>
      </dsp:txBody>
      <dsp:txXfrm rot="-5400000">
        <a:off x="2030545" y="138765"/>
        <a:ext cx="527624" cy="606464"/>
      </dsp:txXfrm>
    </dsp:sp>
    <dsp:sp modelId="{E359F82B-20E0-4D2E-8BD8-FDB8A3B83835}">
      <dsp:nvSpPr>
        <dsp:cNvPr id="0" name=""/>
        <dsp:cNvSpPr/>
      </dsp:nvSpPr>
      <dsp:spPr>
        <a:xfrm rot="5400000">
          <a:off x="2266164" y="806581"/>
          <a:ext cx="881062" cy="766524"/>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DJJ</a:t>
          </a:r>
        </a:p>
      </dsp:txBody>
      <dsp:txXfrm rot="-5400000">
        <a:off x="2442883" y="886611"/>
        <a:ext cx="527624" cy="606464"/>
      </dsp:txXfrm>
    </dsp:sp>
    <dsp:sp modelId="{808B51C8-E500-4A9C-80C6-853855C572FE}">
      <dsp:nvSpPr>
        <dsp:cNvPr id="0" name=""/>
        <dsp:cNvSpPr/>
      </dsp:nvSpPr>
      <dsp:spPr>
        <a:xfrm>
          <a:off x="1340167" y="925524"/>
          <a:ext cx="951547" cy="528637"/>
        </a:xfrm>
        <a:prstGeom prst="rect">
          <a:avLst/>
        </a:prstGeom>
        <a:noFill/>
        <a:ln>
          <a:noFill/>
        </a:ln>
        <a:effectLst/>
      </dsp:spPr>
      <dsp:style>
        <a:lnRef idx="0">
          <a:scrgbClr r="0" g="0" b="0"/>
        </a:lnRef>
        <a:fillRef idx="0">
          <a:scrgbClr r="0" g="0" b="0"/>
        </a:fillRef>
        <a:effectRef idx="0">
          <a:scrgbClr r="0" g="0" b="0"/>
        </a:effectRef>
        <a:fontRef idx="minor"/>
      </dsp:style>
    </dsp:sp>
    <dsp:sp modelId="{7BD676CD-40D0-4349-B11D-B2BB65D7E45A}">
      <dsp:nvSpPr>
        <dsp:cNvPr id="0" name=""/>
        <dsp:cNvSpPr/>
      </dsp:nvSpPr>
      <dsp:spPr>
        <a:xfrm rot="5400000">
          <a:off x="3094010" y="806581"/>
          <a:ext cx="881062" cy="766524"/>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lang="en-US" sz="1300" kern="1200" dirty="0"/>
            <a:t>DBHDD</a:t>
          </a:r>
        </a:p>
      </dsp:txBody>
      <dsp:txXfrm rot="-5400000">
        <a:off x="3270729" y="886611"/>
        <a:ext cx="527624" cy="606464"/>
      </dsp:txXfrm>
    </dsp:sp>
    <dsp:sp modelId="{7EDC4B9C-9E06-4838-96BF-318999F980AE}">
      <dsp:nvSpPr>
        <dsp:cNvPr id="0" name=""/>
        <dsp:cNvSpPr/>
      </dsp:nvSpPr>
      <dsp:spPr>
        <a:xfrm rot="5400000">
          <a:off x="2681673" y="1554426"/>
          <a:ext cx="881062" cy="766524"/>
        </a:xfrm>
        <a:prstGeom prst="hexagon">
          <a:avLst>
            <a:gd name="adj" fmla="val 2500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Courts</a:t>
          </a:r>
        </a:p>
      </dsp:txBody>
      <dsp:txXfrm rot="-5400000">
        <a:off x="2858392" y="1634456"/>
        <a:ext cx="527624" cy="606464"/>
      </dsp:txXfrm>
    </dsp:sp>
    <dsp:sp modelId="{6343201D-AE9C-43F4-BFFD-9C9D60E5A888}">
      <dsp:nvSpPr>
        <dsp:cNvPr id="0" name=""/>
        <dsp:cNvSpPr/>
      </dsp:nvSpPr>
      <dsp:spPr>
        <a:xfrm>
          <a:off x="3528726" y="1673370"/>
          <a:ext cx="983265" cy="52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l" defTabSz="266700">
            <a:lnSpc>
              <a:spcPct val="90000"/>
            </a:lnSpc>
            <a:spcBef>
              <a:spcPct val="0"/>
            </a:spcBef>
            <a:spcAft>
              <a:spcPct val="35000"/>
            </a:spcAft>
            <a:buNone/>
          </a:pPr>
          <a:r>
            <a:rPr lang="en-US" sz="600" kern="1200" dirty="0"/>
            <a:t>Parent Attorney</a:t>
          </a:r>
        </a:p>
        <a:p>
          <a:pPr marL="0" lvl="0" indent="0" algn="l" defTabSz="266700">
            <a:lnSpc>
              <a:spcPct val="90000"/>
            </a:lnSpc>
            <a:spcBef>
              <a:spcPct val="0"/>
            </a:spcBef>
            <a:spcAft>
              <a:spcPct val="35000"/>
            </a:spcAft>
            <a:buNone/>
          </a:pPr>
          <a:r>
            <a:rPr lang="en-US" sz="600" kern="1200" dirty="0"/>
            <a:t>Child Attorney</a:t>
          </a:r>
        </a:p>
        <a:p>
          <a:pPr marL="0" lvl="0" indent="0" algn="l" defTabSz="266700">
            <a:lnSpc>
              <a:spcPct val="90000"/>
            </a:lnSpc>
            <a:spcBef>
              <a:spcPct val="0"/>
            </a:spcBef>
            <a:spcAft>
              <a:spcPct val="35000"/>
            </a:spcAft>
            <a:buNone/>
          </a:pPr>
          <a:r>
            <a:rPr lang="en-US" sz="600" kern="1200" dirty="0"/>
            <a:t>SAAG</a:t>
          </a:r>
        </a:p>
        <a:p>
          <a:pPr marL="0" lvl="0" indent="0" algn="l" defTabSz="266700">
            <a:lnSpc>
              <a:spcPct val="90000"/>
            </a:lnSpc>
            <a:spcBef>
              <a:spcPct val="0"/>
            </a:spcBef>
            <a:spcAft>
              <a:spcPct val="35000"/>
            </a:spcAft>
            <a:buNone/>
          </a:pPr>
          <a:r>
            <a:rPr lang="en-US" sz="600" kern="1200" dirty="0"/>
            <a:t>Judge</a:t>
          </a:r>
        </a:p>
      </dsp:txBody>
      <dsp:txXfrm>
        <a:off x="3528726" y="1673370"/>
        <a:ext cx="983265" cy="528637"/>
      </dsp:txXfrm>
    </dsp:sp>
    <dsp:sp modelId="{F2B23D94-5DF9-4928-AF8D-FDAE814D8F0A}">
      <dsp:nvSpPr>
        <dsp:cNvPr id="0" name=""/>
        <dsp:cNvSpPr/>
      </dsp:nvSpPr>
      <dsp:spPr>
        <a:xfrm rot="5400000">
          <a:off x="1853826" y="1554426"/>
          <a:ext cx="881062" cy="766524"/>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t>Law enforcement</a:t>
          </a:r>
        </a:p>
      </dsp:txBody>
      <dsp:txXfrm rot="-5400000">
        <a:off x="2030545" y="1634456"/>
        <a:ext cx="527624" cy="606464"/>
      </dsp:txXfrm>
    </dsp:sp>
    <dsp:sp modelId="{29F28288-4C34-40DB-9E00-784233022C21}">
      <dsp:nvSpPr>
        <dsp:cNvPr id="0" name=""/>
        <dsp:cNvSpPr/>
      </dsp:nvSpPr>
      <dsp:spPr>
        <a:xfrm rot="5400000">
          <a:off x="2266164" y="2302272"/>
          <a:ext cx="881062" cy="766524"/>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DFCS</a:t>
          </a:r>
        </a:p>
      </dsp:txBody>
      <dsp:txXfrm rot="-5400000">
        <a:off x="2442883" y="2382302"/>
        <a:ext cx="527624" cy="606464"/>
      </dsp:txXfrm>
    </dsp:sp>
    <dsp:sp modelId="{B895E98E-9311-48DE-A5A5-CFE48AEA6203}">
      <dsp:nvSpPr>
        <dsp:cNvPr id="0" name=""/>
        <dsp:cNvSpPr/>
      </dsp:nvSpPr>
      <dsp:spPr>
        <a:xfrm>
          <a:off x="1340167" y="2421216"/>
          <a:ext cx="951547" cy="52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r" defTabSz="266700">
            <a:lnSpc>
              <a:spcPct val="90000"/>
            </a:lnSpc>
            <a:spcBef>
              <a:spcPct val="0"/>
            </a:spcBef>
            <a:spcAft>
              <a:spcPct val="35000"/>
            </a:spcAft>
            <a:buNone/>
          </a:pPr>
          <a:r>
            <a:rPr lang="en-US" sz="600" kern="1200" dirty="0"/>
            <a:t>Case manager</a:t>
          </a:r>
        </a:p>
        <a:p>
          <a:pPr marL="0" lvl="0" indent="0" algn="r" defTabSz="266700">
            <a:lnSpc>
              <a:spcPct val="90000"/>
            </a:lnSpc>
            <a:spcBef>
              <a:spcPct val="0"/>
            </a:spcBef>
            <a:spcAft>
              <a:spcPct val="35000"/>
            </a:spcAft>
            <a:buNone/>
          </a:pPr>
          <a:r>
            <a:rPr lang="en-US" sz="600" kern="1200" dirty="0"/>
            <a:t>Supervisor</a:t>
          </a:r>
        </a:p>
        <a:p>
          <a:pPr marL="0" lvl="0" indent="0" algn="r" defTabSz="266700">
            <a:lnSpc>
              <a:spcPct val="90000"/>
            </a:lnSpc>
            <a:spcBef>
              <a:spcPct val="0"/>
            </a:spcBef>
            <a:spcAft>
              <a:spcPct val="35000"/>
            </a:spcAft>
            <a:buNone/>
          </a:pPr>
          <a:r>
            <a:rPr lang="en-US" sz="600" kern="1200" dirty="0"/>
            <a:t>Foster care manager</a:t>
          </a:r>
        </a:p>
      </dsp:txBody>
      <dsp:txXfrm>
        <a:off x="1340167" y="2421216"/>
        <a:ext cx="951547" cy="528637"/>
      </dsp:txXfrm>
    </dsp:sp>
    <dsp:sp modelId="{44CD536C-211D-4702-9EBC-8E65C3825F28}">
      <dsp:nvSpPr>
        <dsp:cNvPr id="0" name=""/>
        <dsp:cNvSpPr/>
      </dsp:nvSpPr>
      <dsp:spPr>
        <a:xfrm rot="5400000">
          <a:off x="3094010" y="2302272"/>
          <a:ext cx="881062" cy="766524"/>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lang="en-US" sz="800" kern="1200" dirty="0"/>
            <a:t>Community Partners</a:t>
          </a:r>
        </a:p>
      </dsp:txBody>
      <dsp:txXfrm rot="-5400000">
        <a:off x="3270729" y="2382302"/>
        <a:ext cx="527624" cy="606464"/>
      </dsp:txXfrm>
    </dsp:sp>
    <dsp:sp modelId="{D9CD13A7-0971-447B-8F13-F62E2EA4A520}">
      <dsp:nvSpPr>
        <dsp:cNvPr id="0" name=""/>
        <dsp:cNvSpPr/>
      </dsp:nvSpPr>
      <dsp:spPr>
        <a:xfrm rot="5400000">
          <a:off x="2681673" y="3050118"/>
          <a:ext cx="881062" cy="766524"/>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Prevention services </a:t>
          </a:r>
        </a:p>
      </dsp:txBody>
      <dsp:txXfrm rot="-5400000">
        <a:off x="2858392" y="3130148"/>
        <a:ext cx="527624" cy="606464"/>
      </dsp:txXfrm>
    </dsp:sp>
    <dsp:sp modelId="{F4294503-7EE4-421A-B2F8-47DD58810355}">
      <dsp:nvSpPr>
        <dsp:cNvPr id="0" name=""/>
        <dsp:cNvSpPr/>
      </dsp:nvSpPr>
      <dsp:spPr>
        <a:xfrm>
          <a:off x="3528726" y="3169062"/>
          <a:ext cx="983265" cy="528637"/>
        </a:xfrm>
        <a:prstGeom prst="rect">
          <a:avLst/>
        </a:prstGeom>
        <a:noFill/>
        <a:ln>
          <a:noFill/>
        </a:ln>
        <a:effectLst/>
      </dsp:spPr>
      <dsp:style>
        <a:lnRef idx="0">
          <a:scrgbClr r="0" g="0" b="0"/>
        </a:lnRef>
        <a:fillRef idx="0">
          <a:scrgbClr r="0" g="0" b="0"/>
        </a:fillRef>
        <a:effectRef idx="0">
          <a:scrgbClr r="0" g="0" b="0"/>
        </a:effectRef>
        <a:fontRef idx="minor"/>
      </dsp:style>
    </dsp:sp>
    <dsp:sp modelId="{15912468-D2B3-4683-B50A-1A8834593478}">
      <dsp:nvSpPr>
        <dsp:cNvPr id="0" name=""/>
        <dsp:cNvSpPr/>
      </dsp:nvSpPr>
      <dsp:spPr>
        <a:xfrm rot="5400000">
          <a:off x="1853826" y="3050118"/>
          <a:ext cx="881062" cy="766524"/>
        </a:xfrm>
        <a:prstGeom prst="hexagon">
          <a:avLst>
            <a:gd name="adj" fmla="val 2500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General social services</a:t>
          </a:r>
        </a:p>
      </dsp:txBody>
      <dsp:txXfrm rot="-5400000">
        <a:off x="2030545" y="3130148"/>
        <a:ext cx="527624" cy="606464"/>
      </dsp:txXfrm>
    </dsp:sp>
    <dsp:sp modelId="{9134DD01-6D79-40E7-9BB3-DB88EA76037D}">
      <dsp:nvSpPr>
        <dsp:cNvPr id="0" name=""/>
        <dsp:cNvSpPr/>
      </dsp:nvSpPr>
      <dsp:spPr>
        <a:xfrm rot="5400000">
          <a:off x="2266164" y="3797964"/>
          <a:ext cx="881062" cy="766524"/>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Medical providers</a:t>
          </a:r>
        </a:p>
      </dsp:txBody>
      <dsp:txXfrm rot="-5400000">
        <a:off x="2442883" y="3877994"/>
        <a:ext cx="527624" cy="606464"/>
      </dsp:txXfrm>
    </dsp:sp>
    <dsp:sp modelId="{5A48B132-92DC-45D2-A310-BA9835237BDE}">
      <dsp:nvSpPr>
        <dsp:cNvPr id="0" name=""/>
        <dsp:cNvSpPr/>
      </dsp:nvSpPr>
      <dsp:spPr>
        <a:xfrm>
          <a:off x="1340167" y="3916907"/>
          <a:ext cx="951547" cy="52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r" defTabSz="266700">
            <a:lnSpc>
              <a:spcPct val="90000"/>
            </a:lnSpc>
            <a:spcBef>
              <a:spcPct val="0"/>
            </a:spcBef>
            <a:spcAft>
              <a:spcPct val="35000"/>
            </a:spcAft>
            <a:buNone/>
          </a:pPr>
          <a:r>
            <a:rPr lang="en-US" sz="600" kern="1200" dirty="0"/>
            <a:t>Hospitals</a:t>
          </a:r>
        </a:p>
        <a:p>
          <a:pPr marL="0" lvl="0" indent="0" algn="r" defTabSz="266700">
            <a:lnSpc>
              <a:spcPct val="90000"/>
            </a:lnSpc>
            <a:spcBef>
              <a:spcPct val="0"/>
            </a:spcBef>
            <a:spcAft>
              <a:spcPct val="35000"/>
            </a:spcAft>
            <a:buNone/>
          </a:pPr>
          <a:r>
            <a:rPr lang="en-US" sz="600" kern="1200" dirty="0"/>
            <a:t>Social workers</a:t>
          </a:r>
        </a:p>
        <a:p>
          <a:pPr marL="0" lvl="0" indent="0" algn="r" defTabSz="266700">
            <a:lnSpc>
              <a:spcPct val="90000"/>
            </a:lnSpc>
            <a:spcBef>
              <a:spcPct val="0"/>
            </a:spcBef>
            <a:spcAft>
              <a:spcPct val="35000"/>
            </a:spcAft>
            <a:buNone/>
          </a:pPr>
          <a:r>
            <a:rPr lang="en-US" sz="600" kern="1200" dirty="0"/>
            <a:t>Doctors/nurses</a:t>
          </a:r>
        </a:p>
      </dsp:txBody>
      <dsp:txXfrm>
        <a:off x="1340167" y="3916907"/>
        <a:ext cx="951547" cy="528637"/>
      </dsp:txXfrm>
    </dsp:sp>
    <dsp:sp modelId="{0F31594C-2F42-43FC-8B78-442598319DF3}">
      <dsp:nvSpPr>
        <dsp:cNvPr id="0" name=""/>
        <dsp:cNvSpPr/>
      </dsp:nvSpPr>
      <dsp:spPr>
        <a:xfrm rot="5400000">
          <a:off x="3094010" y="3797964"/>
          <a:ext cx="881062" cy="766524"/>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kern="1200" dirty="0"/>
            <a:t>Mental Health Providers</a:t>
          </a:r>
        </a:p>
      </dsp:txBody>
      <dsp:txXfrm rot="-5400000">
        <a:off x="3270729" y="3877994"/>
        <a:ext cx="527624" cy="606464"/>
      </dsp:txXfrm>
    </dsp:sp>
    <dsp:sp modelId="{CF403F98-10F8-466C-B67E-90D781A4EE57}">
      <dsp:nvSpPr>
        <dsp:cNvPr id="0" name=""/>
        <dsp:cNvSpPr/>
      </dsp:nvSpPr>
      <dsp:spPr>
        <a:xfrm rot="5400000">
          <a:off x="2681673" y="4545810"/>
          <a:ext cx="881062" cy="766524"/>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kern="1200" dirty="0"/>
            <a:t>Foster parents</a:t>
          </a:r>
        </a:p>
      </dsp:txBody>
      <dsp:txXfrm rot="-5400000">
        <a:off x="2858392" y="4625840"/>
        <a:ext cx="527624" cy="606464"/>
      </dsp:txXfrm>
    </dsp:sp>
    <dsp:sp modelId="{11B8D04C-E55E-4F59-AA84-E49B7329CCFD}">
      <dsp:nvSpPr>
        <dsp:cNvPr id="0" name=""/>
        <dsp:cNvSpPr/>
      </dsp:nvSpPr>
      <dsp:spPr>
        <a:xfrm>
          <a:off x="3528726" y="4664753"/>
          <a:ext cx="983265" cy="528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l" defTabSz="266700">
            <a:lnSpc>
              <a:spcPct val="90000"/>
            </a:lnSpc>
            <a:spcBef>
              <a:spcPct val="0"/>
            </a:spcBef>
            <a:spcAft>
              <a:spcPct val="35000"/>
            </a:spcAft>
            <a:buNone/>
          </a:pPr>
          <a:r>
            <a:rPr lang="en-US" sz="600" kern="1200" dirty="0"/>
            <a:t>CPA staff</a:t>
          </a:r>
        </a:p>
        <a:p>
          <a:pPr marL="0" lvl="0" indent="0" algn="l" defTabSz="266700">
            <a:lnSpc>
              <a:spcPct val="90000"/>
            </a:lnSpc>
            <a:spcBef>
              <a:spcPct val="0"/>
            </a:spcBef>
            <a:spcAft>
              <a:spcPct val="35000"/>
            </a:spcAft>
            <a:buNone/>
          </a:pPr>
          <a:endParaRPr lang="en-US" sz="600" kern="1200" dirty="0"/>
        </a:p>
      </dsp:txBody>
      <dsp:txXfrm>
        <a:off x="3528726" y="4664753"/>
        <a:ext cx="983265" cy="528637"/>
      </dsp:txXfrm>
    </dsp:sp>
    <dsp:sp modelId="{CF1D77BF-BA79-4FB6-B8AB-B616D26DCB68}">
      <dsp:nvSpPr>
        <dsp:cNvPr id="0" name=""/>
        <dsp:cNvSpPr/>
      </dsp:nvSpPr>
      <dsp:spPr>
        <a:xfrm rot="5400000">
          <a:off x="1853826" y="4545810"/>
          <a:ext cx="881062" cy="766524"/>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dirty="0"/>
            <a:t>Relatives</a:t>
          </a:r>
        </a:p>
      </dsp:txBody>
      <dsp:txXfrm rot="-5400000">
        <a:off x="2030545" y="4625840"/>
        <a:ext cx="527624" cy="606464"/>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273C2D-5B86-4B47-B086-F33C9A04CCE4}" type="datetimeFigureOut">
              <a:rPr lang="en-US" smtClean="0"/>
              <a:t>3/25/21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94C59F-0D81-45F2-8BE6-635E09977F97}" type="slidenum">
              <a:rPr lang="en-US" smtClean="0"/>
              <a:t>‹#›</a:t>
            </a:fld>
            <a:endParaRPr lang="en-US"/>
          </a:p>
        </p:txBody>
      </p:sp>
    </p:spTree>
    <p:extLst>
      <p:ext uri="{BB962C8B-B14F-4D97-AF65-F5344CB8AC3E}">
        <p14:creationId xmlns:p14="http://schemas.microsoft.com/office/powerpoint/2010/main" val="2693864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paths that can lead to court ordered FPS</a:t>
            </a:r>
          </a:p>
        </p:txBody>
      </p:sp>
      <p:sp>
        <p:nvSpPr>
          <p:cNvPr id="4" name="Slide Number Placeholder 3"/>
          <p:cNvSpPr>
            <a:spLocks noGrp="1"/>
          </p:cNvSpPr>
          <p:nvPr>
            <p:ph type="sldNum" sz="quarter" idx="5"/>
          </p:nvPr>
        </p:nvSpPr>
        <p:spPr/>
        <p:txBody>
          <a:bodyPr/>
          <a:lstStyle/>
          <a:p>
            <a:fld id="{A7385154-09F8-46B6-87B9-DF8454B59EE3}" type="slidenum">
              <a:rPr lang="en-US" smtClean="0"/>
              <a:t>7</a:t>
            </a:fld>
            <a:endParaRPr lang="en-US"/>
          </a:p>
        </p:txBody>
      </p:sp>
    </p:spTree>
    <p:extLst>
      <p:ext uri="{BB962C8B-B14F-4D97-AF65-F5344CB8AC3E}">
        <p14:creationId xmlns:p14="http://schemas.microsoft.com/office/powerpoint/2010/main" val="3470275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 Dep Petition and Guardianship, trying to work case plan with family</a:t>
            </a:r>
          </a:p>
        </p:txBody>
      </p:sp>
      <p:sp>
        <p:nvSpPr>
          <p:cNvPr id="4" name="Slide Number Placeholder 3"/>
          <p:cNvSpPr>
            <a:spLocks noGrp="1"/>
          </p:cNvSpPr>
          <p:nvPr>
            <p:ph type="sldNum" sz="quarter" idx="5"/>
          </p:nvPr>
        </p:nvSpPr>
        <p:spPr/>
        <p:txBody>
          <a:bodyPr/>
          <a:lstStyle/>
          <a:p>
            <a:fld id="{A7385154-09F8-46B6-87B9-DF8454B59EE3}" type="slidenum">
              <a:rPr lang="en-US" smtClean="0"/>
              <a:t>12</a:t>
            </a:fld>
            <a:endParaRPr lang="en-US"/>
          </a:p>
        </p:txBody>
      </p:sp>
    </p:spTree>
    <p:extLst>
      <p:ext uri="{BB962C8B-B14F-4D97-AF65-F5344CB8AC3E}">
        <p14:creationId xmlns:p14="http://schemas.microsoft.com/office/powerpoint/2010/main" val="133756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Insufficient progress in meeting the case plan outcomes or conditions for return</a:t>
            </a:r>
          </a:p>
          <a:p>
            <a:r>
              <a:rPr lang="en-US" dirty="0">
                <a:latin typeface="Arial" panose="020B0604020202020204" pitchFamily="34" charset="0"/>
                <a:cs typeface="Arial" panose="020B0604020202020204" pitchFamily="34" charset="0"/>
              </a:rPr>
              <a:t>Transfer of temporary custody is in the child’s best interests</a:t>
            </a:r>
          </a:p>
          <a:p>
            <a:r>
              <a:rPr lang="en-US" dirty="0">
                <a:latin typeface="Arial" panose="020B0604020202020204" pitchFamily="34" charset="0"/>
                <a:cs typeface="Arial" panose="020B0604020202020204" pitchFamily="34" charset="0"/>
              </a:rPr>
              <a:t>Reasonable efforts were made to maintain the family unit and prevent the unnecessary removal of the child from the home </a:t>
            </a:r>
          </a:p>
          <a:p>
            <a:r>
              <a:rPr lang="en-US" dirty="0">
                <a:latin typeface="Arial" panose="020B0604020202020204" pitchFamily="34" charset="0"/>
                <a:cs typeface="Arial" panose="020B0604020202020204" pitchFamily="34" charset="0"/>
              </a:rPr>
              <a:t>The parent/legal custodian is supportive of the custodial arrangement and demonstrates motivation to actively work a case plan </a:t>
            </a:r>
          </a:p>
          <a:p>
            <a:r>
              <a:rPr lang="en-US" dirty="0">
                <a:latin typeface="Arial" panose="020B0604020202020204" pitchFamily="34" charset="0"/>
                <a:cs typeface="Arial" panose="020B0604020202020204" pitchFamily="34" charset="0"/>
              </a:rPr>
              <a:t>The safety threats can be resolved within 90 calendar days </a:t>
            </a:r>
          </a:p>
          <a:p>
            <a:r>
              <a:rPr lang="en-US" dirty="0">
                <a:latin typeface="Arial" panose="020B0604020202020204" pitchFamily="34" charset="0"/>
                <a:cs typeface="Arial" panose="020B0604020202020204" pitchFamily="34" charset="0"/>
              </a:rPr>
              <a:t>A Kinship Assessment conducted and approved</a:t>
            </a:r>
          </a:p>
          <a:p>
            <a:r>
              <a:rPr lang="en-US" dirty="0">
                <a:latin typeface="Arial" panose="020B0604020202020204" pitchFamily="34" charset="0"/>
                <a:cs typeface="Arial" panose="020B0604020202020204" pitchFamily="34" charset="0"/>
              </a:rPr>
              <a:t>Approved by County Director</a:t>
            </a:r>
          </a:p>
          <a:p>
            <a:r>
              <a:rPr lang="en-US" dirty="0">
                <a:latin typeface="Arial" panose="020B0604020202020204" pitchFamily="34" charset="0"/>
                <a:cs typeface="Arial" panose="020B0604020202020204" pitchFamily="34" charset="0"/>
              </a:rPr>
              <a:t>Obtain CD approval to close a case in which the court has granted temporary custody to the third party but has denied DFCS request for a court ordered case plan, only after efforts have been exhausted to engage the parent/legal custodian to continue services on a voluntary basis</a:t>
            </a:r>
          </a:p>
          <a:p>
            <a:endParaRPr lang="en-US" dirty="0"/>
          </a:p>
        </p:txBody>
      </p:sp>
      <p:sp>
        <p:nvSpPr>
          <p:cNvPr id="4" name="Slide Number Placeholder 3"/>
          <p:cNvSpPr>
            <a:spLocks noGrp="1"/>
          </p:cNvSpPr>
          <p:nvPr>
            <p:ph type="sldNum" sz="quarter" idx="5"/>
          </p:nvPr>
        </p:nvSpPr>
        <p:spPr/>
        <p:txBody>
          <a:bodyPr/>
          <a:lstStyle/>
          <a:p>
            <a:fld id="{A7385154-09F8-46B6-87B9-DF8454B59EE3}" type="slidenum">
              <a:rPr lang="en-US" smtClean="0"/>
              <a:t>13</a:t>
            </a:fld>
            <a:endParaRPr lang="en-US"/>
          </a:p>
        </p:txBody>
      </p:sp>
    </p:spTree>
    <p:extLst>
      <p:ext uri="{BB962C8B-B14F-4D97-AF65-F5344CB8AC3E}">
        <p14:creationId xmlns:p14="http://schemas.microsoft.com/office/powerpoint/2010/main" val="2653624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 Dep Petition and Guardianship, trying to work case plan with family</a:t>
            </a:r>
          </a:p>
        </p:txBody>
      </p:sp>
      <p:sp>
        <p:nvSpPr>
          <p:cNvPr id="4" name="Slide Number Placeholder 3"/>
          <p:cNvSpPr>
            <a:spLocks noGrp="1"/>
          </p:cNvSpPr>
          <p:nvPr>
            <p:ph type="sldNum" sz="quarter" idx="5"/>
          </p:nvPr>
        </p:nvSpPr>
        <p:spPr/>
        <p:txBody>
          <a:bodyPr/>
          <a:lstStyle/>
          <a:p>
            <a:fld id="{A7385154-09F8-46B6-87B9-DF8454B59EE3}" type="slidenum">
              <a:rPr lang="en-US" smtClean="0"/>
              <a:t>15</a:t>
            </a:fld>
            <a:endParaRPr lang="en-US"/>
          </a:p>
        </p:txBody>
      </p:sp>
    </p:spTree>
    <p:extLst>
      <p:ext uri="{BB962C8B-B14F-4D97-AF65-F5344CB8AC3E}">
        <p14:creationId xmlns:p14="http://schemas.microsoft.com/office/powerpoint/2010/main" val="4091361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 Dep Petition and Guardianship, trying to work case plan with family</a:t>
            </a:r>
          </a:p>
        </p:txBody>
      </p:sp>
      <p:sp>
        <p:nvSpPr>
          <p:cNvPr id="4" name="Slide Number Placeholder 3"/>
          <p:cNvSpPr>
            <a:spLocks noGrp="1"/>
          </p:cNvSpPr>
          <p:nvPr>
            <p:ph type="sldNum" sz="quarter" idx="5"/>
          </p:nvPr>
        </p:nvSpPr>
        <p:spPr/>
        <p:txBody>
          <a:bodyPr/>
          <a:lstStyle/>
          <a:p>
            <a:fld id="{A7385154-09F8-46B6-87B9-DF8454B59EE3}" type="slidenum">
              <a:rPr lang="en-US" smtClean="0"/>
              <a:t>16</a:t>
            </a:fld>
            <a:endParaRPr lang="en-US"/>
          </a:p>
        </p:txBody>
      </p:sp>
    </p:spTree>
    <p:extLst>
      <p:ext uri="{BB962C8B-B14F-4D97-AF65-F5344CB8AC3E}">
        <p14:creationId xmlns:p14="http://schemas.microsoft.com/office/powerpoint/2010/main" val="1939685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not see this very often in VK arrangements because chronic issues, or issues that are not likely to be resolved within 90 days would not be appropriate for VK Kinship in the first place, but there are times when you could see it.</a:t>
            </a:r>
          </a:p>
        </p:txBody>
      </p:sp>
      <p:sp>
        <p:nvSpPr>
          <p:cNvPr id="4" name="Slide Number Placeholder 3"/>
          <p:cNvSpPr>
            <a:spLocks noGrp="1"/>
          </p:cNvSpPr>
          <p:nvPr>
            <p:ph type="sldNum" sz="quarter" idx="5"/>
          </p:nvPr>
        </p:nvSpPr>
        <p:spPr/>
        <p:txBody>
          <a:bodyPr/>
          <a:lstStyle/>
          <a:p>
            <a:fld id="{A7385154-09F8-46B6-87B9-DF8454B59EE3}" type="slidenum">
              <a:rPr lang="en-US" smtClean="0"/>
              <a:t>17</a:t>
            </a:fld>
            <a:endParaRPr lang="en-US"/>
          </a:p>
        </p:txBody>
      </p:sp>
    </p:spTree>
    <p:extLst>
      <p:ext uri="{BB962C8B-B14F-4D97-AF65-F5344CB8AC3E}">
        <p14:creationId xmlns:p14="http://schemas.microsoft.com/office/powerpoint/2010/main" val="348439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553E2-1135-4C0D-94CD-A836DAD76E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A58128-6410-4366-8C86-324A55760B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447725-B9D7-41EE-A56A-3D5AAF274AF1}"/>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940771C7-3870-4D8F-B8F3-284AB7A36D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143034-AA29-40B8-BC22-92459D07E9AC}"/>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389996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AE71-C04E-4355-947D-16C2009113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46C3E6-550E-463E-A105-CABA77786F0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CF205-065E-4906-888D-4E0B4C3682E2}"/>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DFA97897-A9D0-4E91-8B90-FC77D7B1C0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056C38-3768-4107-8C94-AD85611E85F2}"/>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03646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6B2F70-8944-44D5-8689-3645FEA9E9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DC8CA6-EB42-4EF0-8BB7-3D53C6A4CA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25DA3-4B05-45C6-9968-E40610028CFF}"/>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5E2898B0-54A1-4AB7-9B64-5E2A658408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F421EF-2076-4233-83EB-2501D8C29335}"/>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853673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519405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15485819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2936747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D2EB66-D8FB-2148-8B0A-8E83C70B6C7B}" type="datetimeFigureOut">
              <a:rPr lang="en-US" smtClean="0"/>
              <a:t>3/25/21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754072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D2EB66-D8FB-2148-8B0A-8E83C70B6C7B}" type="datetimeFigureOut">
              <a:rPr lang="en-US" smtClean="0"/>
              <a:t>3/25/21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856901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D2EB66-D8FB-2148-8B0A-8E83C70B6C7B}" type="datetimeFigureOut">
              <a:rPr lang="en-US" smtClean="0"/>
              <a:t>3/25/21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226393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2EB66-D8FB-2148-8B0A-8E83C70B6C7B}" type="datetimeFigureOut">
              <a:rPr lang="en-US" smtClean="0"/>
              <a:t>3/25/21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401608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D2EB66-D8FB-2148-8B0A-8E83C70B6C7B}" type="datetimeFigureOut">
              <a:rPr lang="en-US" smtClean="0"/>
              <a:t>3/25/21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1216033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1B4F5-976D-4AD4-99F8-00A8088706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FDE17A-92D0-47C4-BC73-AD5DBFEA4E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516C59-EF55-4F5B-8BE1-88AED3B83560}"/>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78D26794-C808-4964-AD54-48C0252918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C5CC296-A5E5-4DD5-8118-830EB93ABCA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662592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D2EB66-D8FB-2148-8B0A-8E83C70B6C7B}" type="datetimeFigureOut">
              <a:rPr lang="en-US" smtClean="0"/>
              <a:t>3/25/21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3118899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1268286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a:p>
        </p:txBody>
      </p:sp>
    </p:spTree>
    <p:extLst>
      <p:ext uri="{BB962C8B-B14F-4D97-AF65-F5344CB8AC3E}">
        <p14:creationId xmlns:p14="http://schemas.microsoft.com/office/powerpoint/2010/main" val="3065135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36CD0-66C1-45E1-9A38-9241232A66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EB00CB-6A6E-4B4E-B29C-42055B4138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DCF8E2-CE9A-44F5-AFEE-C82D642228E9}"/>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BFC656E2-B0A5-4E1F-89E4-9227058560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8629DE-C126-4464-B995-EAC4E789BDE2}"/>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184829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3159-9E99-41C8-BD76-FFA89C30C9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1824D3-79A1-4D18-AD87-262F565B18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9EECF9-DC82-4791-87BD-CE1B1CA97C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72B338-E58B-4536-B853-DB0401B947CB}"/>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6" name="Footer Placeholder 5">
            <a:extLst>
              <a:ext uri="{FF2B5EF4-FFF2-40B4-BE49-F238E27FC236}">
                <a16:creationId xmlns:a16="http://schemas.microsoft.com/office/drawing/2014/main" id="{10F5C3A7-73D8-4FCE-9462-7435C670F0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D357E53-3826-4BFB-8A32-1DBD1404FEF9}"/>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354791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5CD34-858E-42FB-BF5C-278D83FCA5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969B98-B973-4ECA-A2F7-264C13463E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AD7913-2A08-4743-82B7-C538BEB9B33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9646CF-F16C-42F2-94A2-BB1CABA3FB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ACF08CA-D709-4312-B064-3EF065B1929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268892-94A3-4ADE-BE0F-53888173C726}"/>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8" name="Footer Placeholder 7">
            <a:extLst>
              <a:ext uri="{FF2B5EF4-FFF2-40B4-BE49-F238E27FC236}">
                <a16:creationId xmlns:a16="http://schemas.microsoft.com/office/drawing/2014/main" id="{0134B7B6-A12E-400E-BE1D-0EF1C4CD255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32CE13B-2C40-4E98-919A-5814909A6FE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11965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F4AD-53DD-4A80-A0BD-C967DBED49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962480-798E-4F38-BCD1-E1CC6673B645}"/>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4" name="Footer Placeholder 3">
            <a:extLst>
              <a:ext uri="{FF2B5EF4-FFF2-40B4-BE49-F238E27FC236}">
                <a16:creationId xmlns:a16="http://schemas.microsoft.com/office/drawing/2014/main" id="{C66B82A5-2A87-4733-A106-BE0801F5FBB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9DB229F-5696-4FAC-B2E2-F5F6A110B0A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54415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2A8DEA-B4EC-4F16-9E4A-305FC871AA29}"/>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3" name="Footer Placeholder 2">
            <a:extLst>
              <a:ext uri="{FF2B5EF4-FFF2-40B4-BE49-F238E27FC236}">
                <a16:creationId xmlns:a16="http://schemas.microsoft.com/office/drawing/2014/main" id="{BA8C84F8-C6B4-40A9-ADEF-13AB925ECA1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A1C2D0-9BC6-49C1-8178-257B80CC782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908274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EABB-26CF-4AB8-86FB-A11C350067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AFE2C1-5F93-4554-B67B-4145D5D595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1D6C82-D332-42E6-A842-B8E8C81E1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7F0AC6-83A3-4E03-AC1C-56A632A15EB7}"/>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6" name="Footer Placeholder 5">
            <a:extLst>
              <a:ext uri="{FF2B5EF4-FFF2-40B4-BE49-F238E27FC236}">
                <a16:creationId xmlns:a16="http://schemas.microsoft.com/office/drawing/2014/main" id="{B0B69137-04BC-457E-9EB6-1D7C05C0156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2A0E354-7F9F-472E-9461-47587ED6AAD2}"/>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113620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C1C4-BB41-4E75-B123-0971C351C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6EDDAB-4BC6-44EE-998E-902D0C09C2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8AD516-7F9D-4147-85D6-60840C5FF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A42D1-EDA9-4D14-A0A4-E6B20B7C35CA}"/>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6" name="Footer Placeholder 5">
            <a:extLst>
              <a:ext uri="{FF2B5EF4-FFF2-40B4-BE49-F238E27FC236}">
                <a16:creationId xmlns:a16="http://schemas.microsoft.com/office/drawing/2014/main" id="{4C748C02-2963-4079-AA73-677988B3BC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9114066-39EF-483B-B2F6-E5DA6AFF9E4C}"/>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71486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F245A2-3FCE-413A-A757-40FA8A9A85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A8508F-F049-425E-8D3C-8261A2EF60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F5C52-2DAE-4BF6-951A-EECDBE2A4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BD2878EB-8F1C-414F-B263-68817DAE8E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ADCB3B8-8AE8-4457-9D7B-0F792B63CD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62D63-6DE2-46E9-AE75-952879E173AD}" type="slidenum">
              <a:rPr lang="en-US" smtClean="0"/>
              <a:t>‹#›</a:t>
            </a:fld>
            <a:endParaRPr lang="en-US" dirty="0"/>
          </a:p>
        </p:txBody>
      </p:sp>
    </p:spTree>
    <p:extLst>
      <p:ext uri="{BB962C8B-B14F-4D97-AF65-F5344CB8AC3E}">
        <p14:creationId xmlns:p14="http://schemas.microsoft.com/office/powerpoint/2010/main" val="4142212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2EB66-D8FB-2148-8B0A-8E83C70B6C7B}" type="datetimeFigureOut">
              <a:rPr lang="en-US" smtClean="0"/>
              <a:t>3/25/21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CC836-1C07-E141-9BFB-691395C8A2F7}" type="slidenum">
              <a:rPr lang="en-US" smtClean="0"/>
              <a:t>‹#›</a:t>
            </a:fld>
            <a:endParaRPr lang="en-US"/>
          </a:p>
        </p:txBody>
      </p:sp>
    </p:spTree>
    <p:extLst>
      <p:ext uri="{BB962C8B-B14F-4D97-AF65-F5344CB8AC3E}">
        <p14:creationId xmlns:p14="http://schemas.microsoft.com/office/powerpoint/2010/main" val="23439829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32B3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6998" y="892762"/>
            <a:ext cx="4125144" cy="4123426"/>
          </a:xfrm>
          <a:prstGeom prst="rect">
            <a:avLst/>
          </a:prstGeom>
        </p:spPr>
      </p:pic>
      <p:sp>
        <p:nvSpPr>
          <p:cNvPr id="5" name="TextBox 4"/>
          <p:cNvSpPr txBox="1"/>
          <p:nvPr/>
        </p:nvSpPr>
        <p:spPr>
          <a:xfrm>
            <a:off x="1" y="5237018"/>
            <a:ext cx="121920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Museo Sans 900" charset="0"/>
                <a:ea typeface="Museo Sans 900" charset="0"/>
                <a:cs typeface="Museo Sans 900" charset="0"/>
              </a:rPr>
              <a:t>Tom C. Rawlings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Museo Sans 500" charset="0"/>
                <a:ea typeface="Museo Sans 500" charset="0"/>
                <a:cs typeface="Museo Sans 500" charset="0"/>
              </a:rPr>
              <a:t>Director</a:t>
            </a:r>
          </a:p>
        </p:txBody>
      </p:sp>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A1EE-42F4-4351-AA8A-C8B3B2D5914A}"/>
              </a:ext>
            </a:extLst>
          </p:cNvPr>
          <p:cNvSpPr>
            <a:spLocks noGrp="1"/>
          </p:cNvSpPr>
          <p:nvPr>
            <p:ph type="title"/>
          </p:nvPr>
        </p:nvSpPr>
        <p:spPr>
          <a:xfrm>
            <a:off x="838200" y="681037"/>
            <a:ext cx="10515600" cy="1171909"/>
          </a:xfrm>
        </p:spPr>
        <p:txBody>
          <a:bodyPr>
            <a:normAutofit/>
          </a:bodyPr>
          <a:lstStyle/>
          <a:p>
            <a:r>
              <a:rPr lang="en-US" sz="3600" b="1" dirty="0">
                <a:latin typeface="Arial" panose="020B0604020202020204" pitchFamily="34" charset="0"/>
                <a:cs typeface="Arial" panose="020B0604020202020204" pitchFamily="34" charset="0"/>
              </a:rPr>
              <a:t>Religious Practices</a:t>
            </a:r>
          </a:p>
        </p:txBody>
      </p:sp>
      <p:sp>
        <p:nvSpPr>
          <p:cNvPr id="3" name="Content Placeholder 2">
            <a:extLst>
              <a:ext uri="{FF2B5EF4-FFF2-40B4-BE49-F238E27FC236}">
                <a16:creationId xmlns:a16="http://schemas.microsoft.com/office/drawing/2014/main" id="{A75FE862-A9CE-4FA4-A7FB-2F9A4AD2A44B}"/>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A parent’s, guardian’s or legal custodian’s reliance on prayer or other spiritual means for healing in lieu of medical care, in the exercise of religious beliefs, shall not be the sole basis for considering the child to be a dependent child; however, the religious rights of a parent, guardian or legal custodian shall not limit the child’s access to medical care in a life-threatening situation or when the condition will result in a serious disability. </a:t>
            </a:r>
          </a:p>
          <a:p>
            <a:pPr marL="0" indent="0">
              <a:buNone/>
            </a:pPr>
            <a:r>
              <a:rPr lang="en-US" b="1" dirty="0">
                <a:latin typeface="Arial" panose="020B0604020202020204" pitchFamily="34" charset="0"/>
                <a:cs typeface="Arial" panose="020B0604020202020204" pitchFamily="34" charset="0"/>
              </a:rPr>
              <a:t>The juvenile court has the authority to order medical care of a child without DFCS taking custody.</a:t>
            </a:r>
          </a:p>
        </p:txBody>
      </p:sp>
    </p:spTree>
    <p:extLst>
      <p:ext uri="{BB962C8B-B14F-4D97-AF65-F5344CB8AC3E}">
        <p14:creationId xmlns:p14="http://schemas.microsoft.com/office/powerpoint/2010/main" val="1687930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6" name="TextBox 5">
            <a:extLst>
              <a:ext uri="{FF2B5EF4-FFF2-40B4-BE49-F238E27FC236}">
                <a16:creationId xmlns:a16="http://schemas.microsoft.com/office/drawing/2014/main" id="{F3EFFD3C-4777-433D-A117-D6300BC0C77D}"/>
              </a:ext>
            </a:extLst>
          </p:cNvPr>
          <p:cNvSpPr txBox="1"/>
          <p:nvPr/>
        </p:nvSpPr>
        <p:spPr>
          <a:xfrm>
            <a:off x="774915" y="2361278"/>
            <a:ext cx="1300609" cy="369332"/>
          </a:xfrm>
          <a:prstGeom prst="rect">
            <a:avLst/>
          </a:prstGeom>
          <a:noFill/>
        </p:spPr>
        <p:txBody>
          <a:bodyPr wrap="square" rtlCol="0">
            <a:spAutoFit/>
          </a:bodyPr>
          <a:lstStyle/>
          <a:p>
            <a:r>
              <a:rPr lang="en-US" dirty="0"/>
              <a:t>Effective</a:t>
            </a:r>
          </a:p>
        </p:txBody>
      </p:sp>
      <p:sp>
        <p:nvSpPr>
          <p:cNvPr id="7" name="TextBox 6">
            <a:extLst>
              <a:ext uri="{FF2B5EF4-FFF2-40B4-BE49-F238E27FC236}">
                <a16:creationId xmlns:a16="http://schemas.microsoft.com/office/drawing/2014/main" id="{60838B72-D68B-42DD-9E4B-3B60B1F4C62D}"/>
              </a:ext>
            </a:extLst>
          </p:cNvPr>
          <p:cNvSpPr txBox="1"/>
          <p:nvPr/>
        </p:nvSpPr>
        <p:spPr>
          <a:xfrm>
            <a:off x="3250635" y="2322185"/>
            <a:ext cx="1518834" cy="369332"/>
          </a:xfrm>
          <a:prstGeom prst="rect">
            <a:avLst/>
          </a:prstGeom>
          <a:noFill/>
        </p:spPr>
        <p:txBody>
          <a:bodyPr wrap="square" rtlCol="0">
            <a:spAutoFit/>
          </a:bodyPr>
          <a:lstStyle/>
          <a:p>
            <a:r>
              <a:rPr lang="en-US" dirty="0"/>
              <a:t>Not Effective</a:t>
            </a:r>
          </a:p>
        </p:txBody>
      </p:sp>
      <p:sp>
        <p:nvSpPr>
          <p:cNvPr id="8" name="TextBox 7">
            <a:extLst>
              <a:ext uri="{FF2B5EF4-FFF2-40B4-BE49-F238E27FC236}">
                <a16:creationId xmlns:a16="http://schemas.microsoft.com/office/drawing/2014/main" id="{797B9118-6E31-4381-9CAC-1F6C330350D9}"/>
              </a:ext>
            </a:extLst>
          </p:cNvPr>
          <p:cNvSpPr txBox="1"/>
          <p:nvPr/>
        </p:nvSpPr>
        <p:spPr>
          <a:xfrm>
            <a:off x="3171140" y="3157057"/>
            <a:ext cx="1875294" cy="369332"/>
          </a:xfrm>
          <a:prstGeom prst="rect">
            <a:avLst/>
          </a:prstGeom>
          <a:noFill/>
        </p:spPr>
        <p:txBody>
          <a:bodyPr wrap="square" rtlCol="0">
            <a:spAutoFit/>
          </a:bodyPr>
          <a:lstStyle/>
          <a:p>
            <a:r>
              <a:rPr lang="en-US" dirty="0"/>
              <a:t>Legal Action</a:t>
            </a:r>
          </a:p>
        </p:txBody>
      </p:sp>
      <p:sp>
        <p:nvSpPr>
          <p:cNvPr id="9" name="TextBox 8">
            <a:extLst>
              <a:ext uri="{FF2B5EF4-FFF2-40B4-BE49-F238E27FC236}">
                <a16:creationId xmlns:a16="http://schemas.microsoft.com/office/drawing/2014/main" id="{2880C039-750B-4DCC-AE63-4343B5CF54ED}"/>
              </a:ext>
            </a:extLst>
          </p:cNvPr>
          <p:cNvSpPr txBox="1"/>
          <p:nvPr/>
        </p:nvSpPr>
        <p:spPr>
          <a:xfrm>
            <a:off x="2275491" y="4229724"/>
            <a:ext cx="1517585" cy="369332"/>
          </a:xfrm>
          <a:prstGeom prst="rect">
            <a:avLst/>
          </a:prstGeom>
          <a:noFill/>
        </p:spPr>
        <p:txBody>
          <a:bodyPr wrap="square" rtlCol="0">
            <a:spAutoFit/>
          </a:bodyPr>
          <a:lstStyle/>
          <a:p>
            <a:r>
              <a:rPr lang="en-US" dirty="0"/>
              <a:t>Dismissed</a:t>
            </a:r>
          </a:p>
        </p:txBody>
      </p:sp>
      <p:sp>
        <p:nvSpPr>
          <p:cNvPr id="10" name="TextBox 9">
            <a:extLst>
              <a:ext uri="{FF2B5EF4-FFF2-40B4-BE49-F238E27FC236}">
                <a16:creationId xmlns:a16="http://schemas.microsoft.com/office/drawing/2014/main" id="{95E5B19A-7921-44F1-B52F-B7ED91008636}"/>
              </a:ext>
            </a:extLst>
          </p:cNvPr>
          <p:cNvSpPr txBox="1"/>
          <p:nvPr/>
        </p:nvSpPr>
        <p:spPr>
          <a:xfrm>
            <a:off x="3793076" y="4011346"/>
            <a:ext cx="2506717" cy="646331"/>
          </a:xfrm>
          <a:prstGeom prst="rect">
            <a:avLst/>
          </a:prstGeom>
          <a:noFill/>
        </p:spPr>
        <p:txBody>
          <a:bodyPr wrap="square" rtlCol="0">
            <a:spAutoFit/>
          </a:bodyPr>
          <a:lstStyle/>
          <a:p>
            <a:r>
              <a:rPr lang="en-US" dirty="0"/>
              <a:t>Protective Order – </a:t>
            </a:r>
          </a:p>
          <a:p>
            <a:r>
              <a:rPr lang="en-US" dirty="0"/>
              <a:t>Court Ordered Case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369332"/>
          </a:xfrm>
          <a:prstGeom prst="rect">
            <a:avLst/>
          </a:prstGeom>
          <a:noFill/>
        </p:spPr>
        <p:txBody>
          <a:bodyPr wrap="square" rtlCol="0">
            <a:spAutoFit/>
          </a:bodyPr>
          <a:lstStyle/>
          <a:p>
            <a:r>
              <a:rPr lang="en-US"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917315" y="2304795"/>
            <a:ext cx="1530324" cy="369332"/>
          </a:xfrm>
          <a:prstGeom prst="rect">
            <a:avLst/>
          </a:prstGeom>
          <a:noFill/>
        </p:spPr>
        <p:txBody>
          <a:bodyPr wrap="square" rtlCol="0">
            <a:spAutoFit/>
          </a:bodyPr>
          <a:lstStyle/>
          <a:p>
            <a:r>
              <a:rPr lang="en-US" dirty="0"/>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DEBC685-CBA8-4747-BA66-9F76F1F1849C}"/>
              </a:ext>
            </a:extLst>
          </p:cNvPr>
          <p:cNvCxnSpPr/>
          <p:nvPr/>
        </p:nvCxnSpPr>
        <p:spPr>
          <a:xfrm flipH="1">
            <a:off x="1718441" y="2021894"/>
            <a:ext cx="1315842" cy="339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BBAEA3F-A196-47D5-B452-9E3B2F48206C}"/>
              </a:ext>
            </a:extLst>
          </p:cNvPr>
          <p:cNvCxnSpPr/>
          <p:nvPr/>
        </p:nvCxnSpPr>
        <p:spPr>
          <a:xfrm>
            <a:off x="3491526" y="2036757"/>
            <a:ext cx="301550" cy="268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5738CCE-097B-4C5C-A78D-701849D94972}"/>
              </a:ext>
            </a:extLst>
          </p:cNvPr>
          <p:cNvCxnSpPr/>
          <p:nvPr/>
        </p:nvCxnSpPr>
        <p:spPr>
          <a:xfrm>
            <a:off x="3853087" y="2715075"/>
            <a:ext cx="0" cy="291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08918517-DA89-4973-A198-B8E710B7C163}"/>
              </a:ext>
            </a:extLst>
          </p:cNvPr>
          <p:cNvCxnSpPr/>
          <p:nvPr/>
        </p:nvCxnSpPr>
        <p:spPr>
          <a:xfrm flipH="1">
            <a:off x="2743200" y="3653002"/>
            <a:ext cx="1049876" cy="576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F49E8CD-98B2-472D-A754-61C83BC3FE7C}"/>
              </a:ext>
            </a:extLst>
          </p:cNvPr>
          <p:cNvCxnSpPr/>
          <p:nvPr/>
        </p:nvCxnSpPr>
        <p:spPr>
          <a:xfrm>
            <a:off x="4010052" y="3730250"/>
            <a:ext cx="310234" cy="214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793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954107"/>
          </a:xfrm>
          <a:prstGeom prst="rect">
            <a:avLst/>
          </a:prstGeom>
          <a:noFill/>
        </p:spPr>
        <p:txBody>
          <a:bodyPr wrap="square" rtlCol="0">
            <a:spAutoFit/>
          </a:bodyPr>
          <a:lstStyle/>
          <a:p>
            <a:r>
              <a:rPr lang="en-US" sz="2800"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917315" y="2304795"/>
            <a:ext cx="1530324" cy="369332"/>
          </a:xfrm>
          <a:prstGeom prst="rect">
            <a:avLst/>
          </a:prstGeom>
          <a:noFill/>
        </p:spPr>
        <p:txBody>
          <a:bodyPr wrap="square" rtlCol="0">
            <a:spAutoFit/>
          </a:bodyPr>
          <a:lstStyle/>
          <a:p>
            <a:r>
              <a:rPr lang="en-US" dirty="0"/>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FA20FADF-49C0-4B35-9F45-25DFBA3767C0}"/>
              </a:ext>
            </a:extLst>
          </p:cNvPr>
          <p:cNvCxnSpPr>
            <a:cxnSpLocks/>
          </p:cNvCxnSpPr>
          <p:nvPr/>
        </p:nvCxnSpPr>
        <p:spPr>
          <a:xfrm flipH="1">
            <a:off x="2477814" y="3077126"/>
            <a:ext cx="3488454" cy="1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FEFE7EA-B68C-4479-9D0B-03683B082D12}"/>
              </a:ext>
            </a:extLst>
          </p:cNvPr>
          <p:cNvSpPr txBox="1"/>
          <p:nvPr/>
        </p:nvSpPr>
        <p:spPr>
          <a:xfrm>
            <a:off x="343235" y="2589374"/>
            <a:ext cx="2002221" cy="923330"/>
          </a:xfrm>
          <a:prstGeom prst="rect">
            <a:avLst/>
          </a:prstGeom>
          <a:noFill/>
        </p:spPr>
        <p:txBody>
          <a:bodyPr wrap="square" rtlCol="0">
            <a:spAutoFit/>
          </a:bodyPr>
          <a:lstStyle/>
          <a:p>
            <a:r>
              <a:rPr lang="en-US" dirty="0"/>
              <a:t>Resolves successfully within 90 days</a:t>
            </a:r>
          </a:p>
        </p:txBody>
      </p:sp>
      <p:cxnSp>
        <p:nvCxnSpPr>
          <p:cNvPr id="19" name="Straight Arrow Connector 18">
            <a:extLst>
              <a:ext uri="{FF2B5EF4-FFF2-40B4-BE49-F238E27FC236}">
                <a16:creationId xmlns:a16="http://schemas.microsoft.com/office/drawing/2014/main" id="{0BB4D159-AA78-4AC6-818E-A1914FD85C46}"/>
              </a:ext>
            </a:extLst>
          </p:cNvPr>
          <p:cNvCxnSpPr/>
          <p:nvPr/>
        </p:nvCxnSpPr>
        <p:spPr>
          <a:xfrm>
            <a:off x="6952593" y="3265180"/>
            <a:ext cx="0" cy="550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D156803-575B-4F35-93D3-2CC1C3352EBB}"/>
              </a:ext>
            </a:extLst>
          </p:cNvPr>
          <p:cNvSpPr txBox="1"/>
          <p:nvPr/>
        </p:nvSpPr>
        <p:spPr>
          <a:xfrm>
            <a:off x="5896303" y="3815255"/>
            <a:ext cx="2284840" cy="369332"/>
          </a:xfrm>
          <a:prstGeom prst="rect">
            <a:avLst/>
          </a:prstGeom>
          <a:noFill/>
        </p:spPr>
        <p:txBody>
          <a:bodyPr wrap="square" rtlCol="0">
            <a:spAutoFit/>
          </a:bodyPr>
          <a:lstStyle/>
          <a:p>
            <a:pPr algn="ctr"/>
            <a:r>
              <a:rPr lang="en-US" dirty="0"/>
              <a:t>Legal Action</a:t>
            </a:r>
          </a:p>
        </p:txBody>
      </p:sp>
      <p:sp>
        <p:nvSpPr>
          <p:cNvPr id="23" name="TextBox 22">
            <a:extLst>
              <a:ext uri="{FF2B5EF4-FFF2-40B4-BE49-F238E27FC236}">
                <a16:creationId xmlns:a16="http://schemas.microsoft.com/office/drawing/2014/main" id="{94E2D654-9642-4735-A0C5-1AA67950D2EC}"/>
              </a:ext>
            </a:extLst>
          </p:cNvPr>
          <p:cNvSpPr txBox="1"/>
          <p:nvPr/>
        </p:nvSpPr>
        <p:spPr>
          <a:xfrm>
            <a:off x="914400" y="4421614"/>
            <a:ext cx="2002221" cy="646331"/>
          </a:xfrm>
          <a:prstGeom prst="rect">
            <a:avLst/>
          </a:prstGeom>
          <a:noFill/>
        </p:spPr>
        <p:txBody>
          <a:bodyPr wrap="square" rtlCol="0">
            <a:spAutoFit/>
          </a:bodyPr>
          <a:lstStyle/>
          <a:p>
            <a:r>
              <a:rPr lang="en-US" dirty="0"/>
              <a:t>Send child home, dismissed</a:t>
            </a:r>
          </a:p>
        </p:txBody>
      </p:sp>
      <p:sp>
        <p:nvSpPr>
          <p:cNvPr id="25" name="TextBox 24">
            <a:extLst>
              <a:ext uri="{FF2B5EF4-FFF2-40B4-BE49-F238E27FC236}">
                <a16:creationId xmlns:a16="http://schemas.microsoft.com/office/drawing/2014/main" id="{60902296-E1B0-4CA2-A938-80F61C00429C}"/>
              </a:ext>
            </a:extLst>
          </p:cNvPr>
          <p:cNvSpPr txBox="1"/>
          <p:nvPr/>
        </p:nvSpPr>
        <p:spPr>
          <a:xfrm>
            <a:off x="1135117" y="5489638"/>
            <a:ext cx="4065087" cy="369332"/>
          </a:xfrm>
          <a:prstGeom prst="rect">
            <a:avLst/>
          </a:prstGeom>
          <a:noFill/>
        </p:spPr>
        <p:txBody>
          <a:bodyPr wrap="none" rtlCol="0">
            <a:spAutoFit/>
          </a:bodyPr>
          <a:lstStyle/>
          <a:p>
            <a:r>
              <a:rPr lang="en-US" dirty="0"/>
              <a:t>Send child home under Protective Order </a:t>
            </a:r>
          </a:p>
        </p:txBody>
      </p:sp>
      <p:cxnSp>
        <p:nvCxnSpPr>
          <p:cNvPr id="31" name="Straight Arrow Connector 30">
            <a:extLst>
              <a:ext uri="{FF2B5EF4-FFF2-40B4-BE49-F238E27FC236}">
                <a16:creationId xmlns:a16="http://schemas.microsoft.com/office/drawing/2014/main" id="{2CD12541-CF67-4344-9F07-37E23DB20D06}"/>
              </a:ext>
            </a:extLst>
          </p:cNvPr>
          <p:cNvCxnSpPr>
            <a:stCxn id="21" idx="1"/>
          </p:cNvCxnSpPr>
          <p:nvPr/>
        </p:nvCxnSpPr>
        <p:spPr>
          <a:xfrm flipH="1">
            <a:off x="2477814" y="3999921"/>
            <a:ext cx="3418489" cy="421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1030FBBF-B031-4026-A429-FE3FD9348DC1}"/>
              </a:ext>
            </a:extLst>
          </p:cNvPr>
          <p:cNvCxnSpPr/>
          <p:nvPr/>
        </p:nvCxnSpPr>
        <p:spPr>
          <a:xfrm flipH="1">
            <a:off x="2711669" y="4210767"/>
            <a:ext cx="3752193" cy="1278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E6749B5A-3C05-48BD-85FA-99E5D741E06B}"/>
              </a:ext>
            </a:extLst>
          </p:cNvPr>
          <p:cNvSpPr txBox="1"/>
          <p:nvPr/>
        </p:nvSpPr>
        <p:spPr>
          <a:xfrm>
            <a:off x="5303921" y="5217993"/>
            <a:ext cx="3469604" cy="584775"/>
          </a:xfrm>
          <a:prstGeom prst="rect">
            <a:avLst/>
          </a:prstGeom>
          <a:noFill/>
        </p:spPr>
        <p:txBody>
          <a:bodyPr wrap="none" rtlCol="0">
            <a:spAutoFit/>
          </a:bodyPr>
          <a:lstStyle/>
          <a:p>
            <a:r>
              <a:rPr lang="en-US" sz="3200" dirty="0">
                <a:highlight>
                  <a:srgbClr val="FFFF00"/>
                </a:highlight>
              </a:rPr>
              <a:t>Custody to 3</a:t>
            </a:r>
            <a:r>
              <a:rPr lang="en-US" sz="3200" baseline="30000" dirty="0">
                <a:highlight>
                  <a:srgbClr val="FFFF00"/>
                </a:highlight>
              </a:rPr>
              <a:t>rd</a:t>
            </a:r>
            <a:r>
              <a:rPr lang="en-US" sz="3200" dirty="0">
                <a:highlight>
                  <a:srgbClr val="FFFF00"/>
                </a:highlight>
              </a:rPr>
              <a:t> Party</a:t>
            </a:r>
          </a:p>
        </p:txBody>
      </p:sp>
      <p:sp>
        <p:nvSpPr>
          <p:cNvPr id="37" name="TextBox 36">
            <a:extLst>
              <a:ext uri="{FF2B5EF4-FFF2-40B4-BE49-F238E27FC236}">
                <a16:creationId xmlns:a16="http://schemas.microsoft.com/office/drawing/2014/main" id="{902E1CDD-9A13-4C7D-9ABC-94B3B21C8BD7}"/>
              </a:ext>
            </a:extLst>
          </p:cNvPr>
          <p:cNvSpPr txBox="1"/>
          <p:nvPr/>
        </p:nvSpPr>
        <p:spPr>
          <a:xfrm>
            <a:off x="9379770" y="5139821"/>
            <a:ext cx="1530324" cy="646331"/>
          </a:xfrm>
          <a:prstGeom prst="rect">
            <a:avLst/>
          </a:prstGeom>
          <a:noFill/>
        </p:spPr>
        <p:txBody>
          <a:bodyPr wrap="square" rtlCol="0">
            <a:spAutoFit/>
          </a:bodyPr>
          <a:lstStyle/>
          <a:p>
            <a:r>
              <a:rPr lang="en-US" dirty="0"/>
              <a:t>CPS Guardianship</a:t>
            </a:r>
          </a:p>
        </p:txBody>
      </p:sp>
      <p:sp>
        <p:nvSpPr>
          <p:cNvPr id="38" name="TextBox 37">
            <a:extLst>
              <a:ext uri="{FF2B5EF4-FFF2-40B4-BE49-F238E27FC236}">
                <a16:creationId xmlns:a16="http://schemas.microsoft.com/office/drawing/2014/main" id="{A07B07A5-F3A9-4126-96A5-EF90F125A31C}"/>
              </a:ext>
            </a:extLst>
          </p:cNvPr>
          <p:cNvSpPr txBox="1"/>
          <p:nvPr/>
        </p:nvSpPr>
        <p:spPr>
          <a:xfrm>
            <a:off x="7496140" y="3157796"/>
            <a:ext cx="1245854" cy="369332"/>
          </a:xfrm>
          <a:prstGeom prst="rect">
            <a:avLst/>
          </a:prstGeom>
          <a:noFill/>
        </p:spPr>
        <p:txBody>
          <a:bodyPr wrap="none" rtlCol="0">
            <a:spAutoFit/>
          </a:bodyPr>
          <a:lstStyle/>
          <a:p>
            <a:r>
              <a:rPr lang="en-US" dirty="0"/>
              <a:t>Foster Care</a:t>
            </a:r>
          </a:p>
        </p:txBody>
      </p:sp>
      <p:cxnSp>
        <p:nvCxnSpPr>
          <p:cNvPr id="40" name="Straight Arrow Connector 39">
            <a:extLst>
              <a:ext uri="{FF2B5EF4-FFF2-40B4-BE49-F238E27FC236}">
                <a16:creationId xmlns:a16="http://schemas.microsoft.com/office/drawing/2014/main" id="{DD3CD93A-F949-45B9-9FB1-254C2D4AD515}"/>
              </a:ext>
            </a:extLst>
          </p:cNvPr>
          <p:cNvCxnSpPr/>
          <p:nvPr/>
        </p:nvCxnSpPr>
        <p:spPr>
          <a:xfrm>
            <a:off x="6952593" y="4395433"/>
            <a:ext cx="0" cy="672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CCCF1BCA-7F29-4F88-A474-1480846A1E09}"/>
              </a:ext>
            </a:extLst>
          </p:cNvPr>
          <p:cNvCxnSpPr/>
          <p:nvPr/>
        </p:nvCxnSpPr>
        <p:spPr>
          <a:xfrm>
            <a:off x="7377193" y="4210767"/>
            <a:ext cx="2002577" cy="1041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2B010722-780B-4C54-8503-276084969C38}"/>
              </a:ext>
            </a:extLst>
          </p:cNvPr>
          <p:cNvCxnSpPr>
            <a:cxnSpLocks/>
          </p:cNvCxnSpPr>
          <p:nvPr/>
        </p:nvCxnSpPr>
        <p:spPr>
          <a:xfrm flipV="1">
            <a:off x="7491828" y="3591948"/>
            <a:ext cx="227131" cy="184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9FE3A955-258B-44AC-B55B-AE518259E904}"/>
              </a:ext>
            </a:extLst>
          </p:cNvPr>
          <p:cNvCxnSpPr/>
          <p:nvPr/>
        </p:nvCxnSpPr>
        <p:spPr>
          <a:xfrm>
            <a:off x="9379770" y="2788126"/>
            <a:ext cx="302706" cy="2062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56449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13C9-D83D-4582-A25D-4FD4A7B8A9FF}"/>
              </a:ext>
            </a:extLst>
          </p:cNvPr>
          <p:cNvSpPr>
            <a:spLocks noGrp="1"/>
          </p:cNvSpPr>
          <p:nvPr>
            <p:ph type="title"/>
          </p:nvPr>
        </p:nvSpPr>
        <p:spPr>
          <a:xfrm>
            <a:off x="838200" y="500062"/>
            <a:ext cx="10515600" cy="1325563"/>
          </a:xfrm>
        </p:spPr>
        <p:txBody>
          <a:bodyPr/>
          <a:lstStyle/>
          <a:p>
            <a:r>
              <a:rPr lang="en-US" b="1" dirty="0">
                <a:latin typeface="Arial" panose="020B0604020202020204" pitchFamily="34" charset="0"/>
                <a:cs typeface="Arial" panose="020B0604020202020204" pitchFamily="34" charset="0"/>
              </a:rPr>
              <a:t>Custody to Third Party</a:t>
            </a:r>
          </a:p>
        </p:txBody>
      </p:sp>
      <p:sp>
        <p:nvSpPr>
          <p:cNvPr id="3" name="Content Placeholder 2">
            <a:extLst>
              <a:ext uri="{FF2B5EF4-FFF2-40B4-BE49-F238E27FC236}">
                <a16:creationId xmlns:a16="http://schemas.microsoft.com/office/drawing/2014/main" id="{83EC742F-5A2F-44BE-8DC5-1E0B0650E8C2}"/>
              </a:ext>
            </a:extLst>
          </p:cNvPr>
          <p:cNvSpPr>
            <a:spLocks noGrp="1"/>
          </p:cNvSpPr>
          <p:nvPr>
            <p:ph idx="1"/>
          </p:nvPr>
        </p:nvSpPr>
        <p:spPr>
          <a:xfrm>
            <a:off x="838200" y="1825624"/>
            <a:ext cx="10515600" cy="5032375"/>
          </a:xfrm>
        </p:spPr>
        <p:txBody>
          <a:bodyPr>
            <a:normAutofit fontScale="85000" lnSpcReduction="10000"/>
          </a:bodyPr>
          <a:lstStyle/>
          <a:p>
            <a:r>
              <a:rPr lang="en-US" dirty="0">
                <a:latin typeface="Arial" panose="020B0604020202020204" pitchFamily="34" charset="0"/>
                <a:cs typeface="Arial" panose="020B0604020202020204" pitchFamily="34" charset="0"/>
              </a:rPr>
              <a:t>Insufficient progress</a:t>
            </a:r>
          </a:p>
          <a:p>
            <a:r>
              <a:rPr lang="en-US" dirty="0">
                <a:latin typeface="Arial" panose="020B0604020202020204" pitchFamily="34" charset="0"/>
                <a:cs typeface="Arial" panose="020B0604020202020204" pitchFamily="34" charset="0"/>
              </a:rPr>
              <a:t>Child’s best interests</a:t>
            </a:r>
          </a:p>
          <a:p>
            <a:r>
              <a:rPr lang="en-US" dirty="0">
                <a:latin typeface="Arial" panose="020B0604020202020204" pitchFamily="34" charset="0"/>
                <a:cs typeface="Arial" panose="020B0604020202020204" pitchFamily="34" charset="0"/>
              </a:rPr>
              <a:t>Reasonable efforts </a:t>
            </a:r>
          </a:p>
          <a:p>
            <a:r>
              <a:rPr lang="en-US" dirty="0">
                <a:latin typeface="Arial" panose="020B0604020202020204" pitchFamily="34" charset="0"/>
                <a:cs typeface="Arial" panose="020B0604020202020204" pitchFamily="34" charset="0"/>
              </a:rPr>
              <a:t>The parent/legal custodian is supportive of the custodial arrangement and demonstrates motivation to actively work a case plan </a:t>
            </a:r>
          </a:p>
          <a:p>
            <a:r>
              <a:rPr lang="en-US" dirty="0">
                <a:latin typeface="Arial" panose="020B0604020202020204" pitchFamily="34" charset="0"/>
                <a:cs typeface="Arial" panose="020B0604020202020204" pitchFamily="34" charset="0"/>
              </a:rPr>
              <a:t>The safety threats can be resolved within 90 calendar days </a:t>
            </a:r>
          </a:p>
          <a:p>
            <a:r>
              <a:rPr lang="en-US" dirty="0">
                <a:latin typeface="Arial" panose="020B0604020202020204" pitchFamily="34" charset="0"/>
                <a:cs typeface="Arial" panose="020B0604020202020204" pitchFamily="34" charset="0"/>
              </a:rPr>
              <a:t>Approved Kinship Assessment</a:t>
            </a:r>
          </a:p>
          <a:p>
            <a:r>
              <a:rPr lang="en-US" dirty="0">
                <a:latin typeface="Arial" panose="020B0604020202020204" pitchFamily="34" charset="0"/>
                <a:cs typeface="Arial" panose="020B0604020202020204" pitchFamily="34" charset="0"/>
              </a:rPr>
              <a:t>Approved by County Director</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*Obtain CD approval to close a case in which the court has granted temporary custody to the third party but has denied DFCS request for a court ordered case plan, only after efforts have been exhausted to engage the parent/legal custodian to continue services on a voluntary basis</a:t>
            </a:r>
          </a:p>
        </p:txBody>
      </p:sp>
    </p:spTree>
    <p:extLst>
      <p:ext uri="{BB962C8B-B14F-4D97-AF65-F5344CB8AC3E}">
        <p14:creationId xmlns:p14="http://schemas.microsoft.com/office/powerpoint/2010/main" val="1252600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633A7-A983-4EE2-9192-836F02F7EA03}"/>
              </a:ext>
            </a:extLst>
          </p:cNvPr>
          <p:cNvSpPr>
            <a:spLocks noGrp="1"/>
          </p:cNvSpPr>
          <p:nvPr>
            <p:ph type="title"/>
          </p:nvPr>
        </p:nvSpPr>
        <p:spPr>
          <a:xfrm>
            <a:off x="838200" y="892067"/>
            <a:ext cx="10515600" cy="1325563"/>
          </a:xfrm>
        </p:spPr>
        <p:txBody>
          <a:bodyPr/>
          <a:lstStyle/>
          <a:p>
            <a:r>
              <a:rPr lang="en-US" b="1" dirty="0">
                <a:latin typeface="Arial" panose="020B0604020202020204" pitchFamily="34" charset="0"/>
                <a:cs typeface="Arial" panose="020B0604020202020204" pitchFamily="34" charset="0"/>
              </a:rPr>
              <a:t>Custody to Third Party is Not Appropriate: </a:t>
            </a:r>
          </a:p>
        </p:txBody>
      </p:sp>
      <p:sp>
        <p:nvSpPr>
          <p:cNvPr id="3" name="Content Placeholder 2">
            <a:extLst>
              <a:ext uri="{FF2B5EF4-FFF2-40B4-BE49-F238E27FC236}">
                <a16:creationId xmlns:a16="http://schemas.microsoft.com/office/drawing/2014/main" id="{534B3389-EEB9-4B8B-8D94-31D8604EF653}"/>
              </a:ext>
            </a:extLst>
          </p:cNvPr>
          <p:cNvSpPr>
            <a:spLocks noGrp="1"/>
          </p:cNvSpPr>
          <p:nvPr>
            <p:ph idx="1"/>
          </p:nvPr>
        </p:nvSpPr>
        <p:spPr>
          <a:xfrm>
            <a:off x="838200" y="2506662"/>
            <a:ext cx="10515600" cy="4351338"/>
          </a:xfrm>
        </p:spPr>
        <p:txBody>
          <a:bodyPr/>
          <a:lstStyle/>
          <a:p>
            <a:r>
              <a:rPr lang="en-US" dirty="0"/>
              <a:t>Chronic and severe physical or sexual abuse cases</a:t>
            </a:r>
          </a:p>
          <a:p>
            <a:r>
              <a:rPr lang="en-US" dirty="0"/>
              <a:t>Serious mental health or intellectual functioning issues (parent) that cannot be resolved</a:t>
            </a:r>
          </a:p>
          <a:p>
            <a:r>
              <a:rPr lang="en-US" dirty="0"/>
              <a:t>Serious substance abuse situations with chronic relapse histories or the need for long term treatment</a:t>
            </a:r>
          </a:p>
          <a:p>
            <a:r>
              <a:rPr lang="en-US" dirty="0"/>
              <a:t>Long term incarcerations</a:t>
            </a:r>
          </a:p>
        </p:txBody>
      </p:sp>
    </p:spTree>
    <p:extLst>
      <p:ext uri="{BB962C8B-B14F-4D97-AF65-F5344CB8AC3E}">
        <p14:creationId xmlns:p14="http://schemas.microsoft.com/office/powerpoint/2010/main" val="692042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954107"/>
          </a:xfrm>
          <a:prstGeom prst="rect">
            <a:avLst/>
          </a:prstGeom>
          <a:noFill/>
        </p:spPr>
        <p:txBody>
          <a:bodyPr wrap="square" rtlCol="0">
            <a:spAutoFit/>
          </a:bodyPr>
          <a:lstStyle/>
          <a:p>
            <a:r>
              <a:rPr lang="en-US" sz="2800"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917315" y="2304795"/>
            <a:ext cx="1530324" cy="369332"/>
          </a:xfrm>
          <a:prstGeom prst="rect">
            <a:avLst/>
          </a:prstGeom>
          <a:noFill/>
        </p:spPr>
        <p:txBody>
          <a:bodyPr wrap="square" rtlCol="0">
            <a:spAutoFit/>
          </a:bodyPr>
          <a:lstStyle/>
          <a:p>
            <a:r>
              <a:rPr lang="en-US" dirty="0"/>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FA20FADF-49C0-4B35-9F45-25DFBA3767C0}"/>
              </a:ext>
            </a:extLst>
          </p:cNvPr>
          <p:cNvCxnSpPr>
            <a:cxnSpLocks/>
          </p:cNvCxnSpPr>
          <p:nvPr/>
        </p:nvCxnSpPr>
        <p:spPr>
          <a:xfrm flipH="1">
            <a:off x="2477814" y="3077126"/>
            <a:ext cx="3488454" cy="1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FEFE7EA-B68C-4479-9D0B-03683B082D12}"/>
              </a:ext>
            </a:extLst>
          </p:cNvPr>
          <p:cNvSpPr txBox="1"/>
          <p:nvPr/>
        </p:nvSpPr>
        <p:spPr>
          <a:xfrm>
            <a:off x="343235" y="2589374"/>
            <a:ext cx="2002221" cy="923330"/>
          </a:xfrm>
          <a:prstGeom prst="rect">
            <a:avLst/>
          </a:prstGeom>
          <a:noFill/>
        </p:spPr>
        <p:txBody>
          <a:bodyPr wrap="square" rtlCol="0">
            <a:spAutoFit/>
          </a:bodyPr>
          <a:lstStyle/>
          <a:p>
            <a:r>
              <a:rPr lang="en-US" dirty="0"/>
              <a:t>Resolves successfully within 90 days</a:t>
            </a:r>
          </a:p>
        </p:txBody>
      </p:sp>
      <p:cxnSp>
        <p:nvCxnSpPr>
          <p:cNvPr id="19" name="Straight Arrow Connector 18">
            <a:extLst>
              <a:ext uri="{FF2B5EF4-FFF2-40B4-BE49-F238E27FC236}">
                <a16:creationId xmlns:a16="http://schemas.microsoft.com/office/drawing/2014/main" id="{0BB4D159-AA78-4AC6-818E-A1914FD85C46}"/>
              </a:ext>
            </a:extLst>
          </p:cNvPr>
          <p:cNvCxnSpPr/>
          <p:nvPr/>
        </p:nvCxnSpPr>
        <p:spPr>
          <a:xfrm>
            <a:off x="6952593" y="3265180"/>
            <a:ext cx="0" cy="550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D156803-575B-4F35-93D3-2CC1C3352EBB}"/>
              </a:ext>
            </a:extLst>
          </p:cNvPr>
          <p:cNvSpPr txBox="1"/>
          <p:nvPr/>
        </p:nvSpPr>
        <p:spPr>
          <a:xfrm>
            <a:off x="5896303" y="3815255"/>
            <a:ext cx="2284840" cy="369332"/>
          </a:xfrm>
          <a:prstGeom prst="rect">
            <a:avLst/>
          </a:prstGeom>
          <a:noFill/>
        </p:spPr>
        <p:txBody>
          <a:bodyPr wrap="square" rtlCol="0">
            <a:spAutoFit/>
          </a:bodyPr>
          <a:lstStyle/>
          <a:p>
            <a:pPr algn="ctr"/>
            <a:r>
              <a:rPr lang="en-US" dirty="0"/>
              <a:t>Legal Action</a:t>
            </a:r>
          </a:p>
        </p:txBody>
      </p:sp>
      <p:sp>
        <p:nvSpPr>
          <p:cNvPr id="23" name="TextBox 22">
            <a:extLst>
              <a:ext uri="{FF2B5EF4-FFF2-40B4-BE49-F238E27FC236}">
                <a16:creationId xmlns:a16="http://schemas.microsoft.com/office/drawing/2014/main" id="{94E2D654-9642-4735-A0C5-1AA67950D2EC}"/>
              </a:ext>
            </a:extLst>
          </p:cNvPr>
          <p:cNvSpPr txBox="1"/>
          <p:nvPr/>
        </p:nvSpPr>
        <p:spPr>
          <a:xfrm>
            <a:off x="914400" y="4421614"/>
            <a:ext cx="2002221" cy="646331"/>
          </a:xfrm>
          <a:prstGeom prst="rect">
            <a:avLst/>
          </a:prstGeom>
          <a:noFill/>
        </p:spPr>
        <p:txBody>
          <a:bodyPr wrap="square" rtlCol="0">
            <a:spAutoFit/>
          </a:bodyPr>
          <a:lstStyle/>
          <a:p>
            <a:r>
              <a:rPr lang="en-US" dirty="0"/>
              <a:t>Send child home, dismissed</a:t>
            </a:r>
          </a:p>
        </p:txBody>
      </p:sp>
      <p:sp>
        <p:nvSpPr>
          <p:cNvPr id="25" name="TextBox 24">
            <a:extLst>
              <a:ext uri="{FF2B5EF4-FFF2-40B4-BE49-F238E27FC236}">
                <a16:creationId xmlns:a16="http://schemas.microsoft.com/office/drawing/2014/main" id="{60902296-E1B0-4CA2-A938-80F61C00429C}"/>
              </a:ext>
            </a:extLst>
          </p:cNvPr>
          <p:cNvSpPr txBox="1"/>
          <p:nvPr/>
        </p:nvSpPr>
        <p:spPr>
          <a:xfrm>
            <a:off x="1135117" y="5489638"/>
            <a:ext cx="4065087" cy="369332"/>
          </a:xfrm>
          <a:prstGeom prst="rect">
            <a:avLst/>
          </a:prstGeom>
          <a:noFill/>
        </p:spPr>
        <p:txBody>
          <a:bodyPr wrap="none" rtlCol="0">
            <a:spAutoFit/>
          </a:bodyPr>
          <a:lstStyle/>
          <a:p>
            <a:r>
              <a:rPr lang="en-US" dirty="0"/>
              <a:t>Send child home under Protective Order </a:t>
            </a:r>
          </a:p>
        </p:txBody>
      </p:sp>
      <p:cxnSp>
        <p:nvCxnSpPr>
          <p:cNvPr id="31" name="Straight Arrow Connector 30">
            <a:extLst>
              <a:ext uri="{FF2B5EF4-FFF2-40B4-BE49-F238E27FC236}">
                <a16:creationId xmlns:a16="http://schemas.microsoft.com/office/drawing/2014/main" id="{2CD12541-CF67-4344-9F07-37E23DB20D06}"/>
              </a:ext>
            </a:extLst>
          </p:cNvPr>
          <p:cNvCxnSpPr>
            <a:stCxn id="21" idx="1"/>
          </p:cNvCxnSpPr>
          <p:nvPr/>
        </p:nvCxnSpPr>
        <p:spPr>
          <a:xfrm flipH="1">
            <a:off x="2477814" y="3999921"/>
            <a:ext cx="3418489" cy="421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1030FBBF-B031-4026-A429-FE3FD9348DC1}"/>
              </a:ext>
            </a:extLst>
          </p:cNvPr>
          <p:cNvCxnSpPr/>
          <p:nvPr/>
        </p:nvCxnSpPr>
        <p:spPr>
          <a:xfrm flipH="1">
            <a:off x="2711669" y="4210767"/>
            <a:ext cx="3752193" cy="1278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E6749B5A-3C05-48BD-85FA-99E5D741E06B}"/>
              </a:ext>
            </a:extLst>
          </p:cNvPr>
          <p:cNvSpPr txBox="1"/>
          <p:nvPr/>
        </p:nvSpPr>
        <p:spPr>
          <a:xfrm>
            <a:off x="5303921" y="5217993"/>
            <a:ext cx="2028440" cy="369332"/>
          </a:xfrm>
          <a:prstGeom prst="rect">
            <a:avLst/>
          </a:prstGeom>
          <a:noFill/>
        </p:spPr>
        <p:txBody>
          <a:bodyPr wrap="none" rtlCol="0">
            <a:spAutoFit/>
          </a:bodyPr>
          <a:lstStyle/>
          <a:p>
            <a:r>
              <a:rPr lang="en-US" dirty="0"/>
              <a:t>Custody to 3</a:t>
            </a:r>
            <a:r>
              <a:rPr lang="en-US" baseline="30000" dirty="0"/>
              <a:t>rd</a:t>
            </a:r>
            <a:r>
              <a:rPr lang="en-US" dirty="0"/>
              <a:t> Party</a:t>
            </a:r>
          </a:p>
        </p:txBody>
      </p:sp>
      <p:sp>
        <p:nvSpPr>
          <p:cNvPr id="37" name="TextBox 36">
            <a:extLst>
              <a:ext uri="{FF2B5EF4-FFF2-40B4-BE49-F238E27FC236}">
                <a16:creationId xmlns:a16="http://schemas.microsoft.com/office/drawing/2014/main" id="{902E1CDD-9A13-4C7D-9ABC-94B3B21C8BD7}"/>
              </a:ext>
            </a:extLst>
          </p:cNvPr>
          <p:cNvSpPr txBox="1"/>
          <p:nvPr/>
        </p:nvSpPr>
        <p:spPr>
          <a:xfrm>
            <a:off x="9379770" y="5139821"/>
            <a:ext cx="1530324" cy="646331"/>
          </a:xfrm>
          <a:prstGeom prst="rect">
            <a:avLst/>
          </a:prstGeom>
          <a:noFill/>
        </p:spPr>
        <p:txBody>
          <a:bodyPr wrap="square" rtlCol="0">
            <a:spAutoFit/>
          </a:bodyPr>
          <a:lstStyle/>
          <a:p>
            <a:r>
              <a:rPr lang="en-US" dirty="0"/>
              <a:t>CPS Guardianship</a:t>
            </a:r>
          </a:p>
        </p:txBody>
      </p:sp>
      <p:sp>
        <p:nvSpPr>
          <p:cNvPr id="38" name="TextBox 37">
            <a:extLst>
              <a:ext uri="{FF2B5EF4-FFF2-40B4-BE49-F238E27FC236}">
                <a16:creationId xmlns:a16="http://schemas.microsoft.com/office/drawing/2014/main" id="{A07B07A5-F3A9-4126-96A5-EF90F125A31C}"/>
              </a:ext>
            </a:extLst>
          </p:cNvPr>
          <p:cNvSpPr txBox="1"/>
          <p:nvPr/>
        </p:nvSpPr>
        <p:spPr>
          <a:xfrm>
            <a:off x="7496140" y="3157796"/>
            <a:ext cx="1245854" cy="369332"/>
          </a:xfrm>
          <a:prstGeom prst="rect">
            <a:avLst/>
          </a:prstGeom>
          <a:noFill/>
        </p:spPr>
        <p:txBody>
          <a:bodyPr wrap="none" rtlCol="0">
            <a:spAutoFit/>
          </a:bodyPr>
          <a:lstStyle/>
          <a:p>
            <a:r>
              <a:rPr lang="en-US" dirty="0"/>
              <a:t>Foster Care</a:t>
            </a:r>
          </a:p>
        </p:txBody>
      </p:sp>
      <p:cxnSp>
        <p:nvCxnSpPr>
          <p:cNvPr id="40" name="Straight Arrow Connector 39">
            <a:extLst>
              <a:ext uri="{FF2B5EF4-FFF2-40B4-BE49-F238E27FC236}">
                <a16:creationId xmlns:a16="http://schemas.microsoft.com/office/drawing/2014/main" id="{DD3CD93A-F949-45B9-9FB1-254C2D4AD515}"/>
              </a:ext>
            </a:extLst>
          </p:cNvPr>
          <p:cNvCxnSpPr/>
          <p:nvPr/>
        </p:nvCxnSpPr>
        <p:spPr>
          <a:xfrm>
            <a:off x="6952593" y="4395433"/>
            <a:ext cx="0" cy="672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CCCF1BCA-7F29-4F88-A474-1480846A1E09}"/>
              </a:ext>
            </a:extLst>
          </p:cNvPr>
          <p:cNvCxnSpPr/>
          <p:nvPr/>
        </p:nvCxnSpPr>
        <p:spPr>
          <a:xfrm>
            <a:off x="7377193" y="4210767"/>
            <a:ext cx="2002577" cy="1041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2B010722-780B-4C54-8503-276084969C38}"/>
              </a:ext>
            </a:extLst>
          </p:cNvPr>
          <p:cNvCxnSpPr>
            <a:cxnSpLocks/>
          </p:cNvCxnSpPr>
          <p:nvPr/>
        </p:nvCxnSpPr>
        <p:spPr>
          <a:xfrm flipV="1">
            <a:off x="7491828" y="3591948"/>
            <a:ext cx="227131" cy="184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9FE3A955-258B-44AC-B55B-AE518259E904}"/>
              </a:ext>
            </a:extLst>
          </p:cNvPr>
          <p:cNvCxnSpPr/>
          <p:nvPr/>
        </p:nvCxnSpPr>
        <p:spPr>
          <a:xfrm>
            <a:off x="9379770" y="2788126"/>
            <a:ext cx="302706" cy="2062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3847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954107"/>
          </a:xfrm>
          <a:prstGeom prst="rect">
            <a:avLst/>
          </a:prstGeom>
          <a:noFill/>
        </p:spPr>
        <p:txBody>
          <a:bodyPr wrap="square" rtlCol="0">
            <a:spAutoFit/>
          </a:bodyPr>
          <a:lstStyle/>
          <a:p>
            <a:r>
              <a:rPr lang="en-US" sz="2800"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917315" y="2304795"/>
            <a:ext cx="1530324" cy="523220"/>
          </a:xfrm>
          <a:prstGeom prst="rect">
            <a:avLst/>
          </a:prstGeom>
          <a:noFill/>
        </p:spPr>
        <p:txBody>
          <a:bodyPr wrap="square" rtlCol="0">
            <a:spAutoFit/>
          </a:bodyPr>
          <a:lstStyle/>
          <a:p>
            <a:r>
              <a:rPr lang="en-US" sz="2800" dirty="0"/>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FA20FADF-49C0-4B35-9F45-25DFBA3767C0}"/>
              </a:ext>
            </a:extLst>
          </p:cNvPr>
          <p:cNvCxnSpPr>
            <a:cxnSpLocks/>
          </p:cNvCxnSpPr>
          <p:nvPr/>
        </p:nvCxnSpPr>
        <p:spPr>
          <a:xfrm flipH="1">
            <a:off x="2477814" y="3077126"/>
            <a:ext cx="3488454" cy="1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6FEFE7EA-B68C-4479-9D0B-03683B082D12}"/>
              </a:ext>
            </a:extLst>
          </p:cNvPr>
          <p:cNvSpPr txBox="1"/>
          <p:nvPr/>
        </p:nvSpPr>
        <p:spPr>
          <a:xfrm>
            <a:off x="343235" y="2589374"/>
            <a:ext cx="2002221" cy="923330"/>
          </a:xfrm>
          <a:prstGeom prst="rect">
            <a:avLst/>
          </a:prstGeom>
          <a:noFill/>
        </p:spPr>
        <p:txBody>
          <a:bodyPr wrap="square" rtlCol="0">
            <a:spAutoFit/>
          </a:bodyPr>
          <a:lstStyle/>
          <a:p>
            <a:r>
              <a:rPr lang="en-US" dirty="0"/>
              <a:t>Resolves successfully within 90 days</a:t>
            </a:r>
          </a:p>
        </p:txBody>
      </p:sp>
      <p:cxnSp>
        <p:nvCxnSpPr>
          <p:cNvPr id="19" name="Straight Arrow Connector 18">
            <a:extLst>
              <a:ext uri="{FF2B5EF4-FFF2-40B4-BE49-F238E27FC236}">
                <a16:creationId xmlns:a16="http://schemas.microsoft.com/office/drawing/2014/main" id="{0BB4D159-AA78-4AC6-818E-A1914FD85C46}"/>
              </a:ext>
            </a:extLst>
          </p:cNvPr>
          <p:cNvCxnSpPr/>
          <p:nvPr/>
        </p:nvCxnSpPr>
        <p:spPr>
          <a:xfrm>
            <a:off x="6952593" y="3265180"/>
            <a:ext cx="0" cy="550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ED156803-575B-4F35-93D3-2CC1C3352EBB}"/>
              </a:ext>
            </a:extLst>
          </p:cNvPr>
          <p:cNvSpPr txBox="1"/>
          <p:nvPr/>
        </p:nvSpPr>
        <p:spPr>
          <a:xfrm>
            <a:off x="5896303" y="3815255"/>
            <a:ext cx="2284840" cy="369332"/>
          </a:xfrm>
          <a:prstGeom prst="rect">
            <a:avLst/>
          </a:prstGeom>
          <a:noFill/>
        </p:spPr>
        <p:txBody>
          <a:bodyPr wrap="square" rtlCol="0">
            <a:spAutoFit/>
          </a:bodyPr>
          <a:lstStyle/>
          <a:p>
            <a:pPr algn="ctr"/>
            <a:r>
              <a:rPr lang="en-US" dirty="0"/>
              <a:t>Legal Action</a:t>
            </a:r>
          </a:p>
        </p:txBody>
      </p:sp>
      <p:sp>
        <p:nvSpPr>
          <p:cNvPr id="23" name="TextBox 22">
            <a:extLst>
              <a:ext uri="{FF2B5EF4-FFF2-40B4-BE49-F238E27FC236}">
                <a16:creationId xmlns:a16="http://schemas.microsoft.com/office/drawing/2014/main" id="{94E2D654-9642-4735-A0C5-1AA67950D2EC}"/>
              </a:ext>
            </a:extLst>
          </p:cNvPr>
          <p:cNvSpPr txBox="1"/>
          <p:nvPr/>
        </p:nvSpPr>
        <p:spPr>
          <a:xfrm>
            <a:off x="914400" y="4421614"/>
            <a:ext cx="2002221" cy="646331"/>
          </a:xfrm>
          <a:prstGeom prst="rect">
            <a:avLst/>
          </a:prstGeom>
          <a:noFill/>
        </p:spPr>
        <p:txBody>
          <a:bodyPr wrap="square" rtlCol="0">
            <a:spAutoFit/>
          </a:bodyPr>
          <a:lstStyle/>
          <a:p>
            <a:r>
              <a:rPr lang="en-US" dirty="0"/>
              <a:t>Send child home, dismissed</a:t>
            </a:r>
          </a:p>
        </p:txBody>
      </p:sp>
      <p:sp>
        <p:nvSpPr>
          <p:cNvPr id="25" name="TextBox 24">
            <a:extLst>
              <a:ext uri="{FF2B5EF4-FFF2-40B4-BE49-F238E27FC236}">
                <a16:creationId xmlns:a16="http://schemas.microsoft.com/office/drawing/2014/main" id="{60902296-E1B0-4CA2-A938-80F61C00429C}"/>
              </a:ext>
            </a:extLst>
          </p:cNvPr>
          <p:cNvSpPr txBox="1"/>
          <p:nvPr/>
        </p:nvSpPr>
        <p:spPr>
          <a:xfrm>
            <a:off x="1135117" y="5489638"/>
            <a:ext cx="4065087" cy="369332"/>
          </a:xfrm>
          <a:prstGeom prst="rect">
            <a:avLst/>
          </a:prstGeom>
          <a:noFill/>
        </p:spPr>
        <p:txBody>
          <a:bodyPr wrap="none" rtlCol="0">
            <a:spAutoFit/>
          </a:bodyPr>
          <a:lstStyle/>
          <a:p>
            <a:r>
              <a:rPr lang="en-US" dirty="0"/>
              <a:t>Send child home under Protective Order </a:t>
            </a:r>
          </a:p>
        </p:txBody>
      </p:sp>
      <p:cxnSp>
        <p:nvCxnSpPr>
          <p:cNvPr id="31" name="Straight Arrow Connector 30">
            <a:extLst>
              <a:ext uri="{FF2B5EF4-FFF2-40B4-BE49-F238E27FC236}">
                <a16:creationId xmlns:a16="http://schemas.microsoft.com/office/drawing/2014/main" id="{2CD12541-CF67-4344-9F07-37E23DB20D06}"/>
              </a:ext>
            </a:extLst>
          </p:cNvPr>
          <p:cNvCxnSpPr>
            <a:stCxn id="21" idx="1"/>
          </p:cNvCxnSpPr>
          <p:nvPr/>
        </p:nvCxnSpPr>
        <p:spPr>
          <a:xfrm flipH="1">
            <a:off x="2477814" y="3999921"/>
            <a:ext cx="3418489" cy="421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1030FBBF-B031-4026-A429-FE3FD9348DC1}"/>
              </a:ext>
            </a:extLst>
          </p:cNvPr>
          <p:cNvCxnSpPr/>
          <p:nvPr/>
        </p:nvCxnSpPr>
        <p:spPr>
          <a:xfrm flipH="1">
            <a:off x="2711669" y="4210767"/>
            <a:ext cx="3752193" cy="1278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E6749B5A-3C05-48BD-85FA-99E5D741E06B}"/>
              </a:ext>
            </a:extLst>
          </p:cNvPr>
          <p:cNvSpPr txBox="1"/>
          <p:nvPr/>
        </p:nvSpPr>
        <p:spPr>
          <a:xfrm>
            <a:off x="5303921" y="5217993"/>
            <a:ext cx="2028440" cy="369332"/>
          </a:xfrm>
          <a:prstGeom prst="rect">
            <a:avLst/>
          </a:prstGeom>
          <a:noFill/>
        </p:spPr>
        <p:txBody>
          <a:bodyPr wrap="none" rtlCol="0">
            <a:spAutoFit/>
          </a:bodyPr>
          <a:lstStyle/>
          <a:p>
            <a:r>
              <a:rPr lang="en-US" dirty="0"/>
              <a:t>Custody to 3</a:t>
            </a:r>
            <a:r>
              <a:rPr lang="en-US" baseline="30000" dirty="0"/>
              <a:t>rd</a:t>
            </a:r>
            <a:r>
              <a:rPr lang="en-US" dirty="0"/>
              <a:t> Party</a:t>
            </a:r>
          </a:p>
        </p:txBody>
      </p:sp>
      <p:sp>
        <p:nvSpPr>
          <p:cNvPr id="37" name="TextBox 36">
            <a:extLst>
              <a:ext uri="{FF2B5EF4-FFF2-40B4-BE49-F238E27FC236}">
                <a16:creationId xmlns:a16="http://schemas.microsoft.com/office/drawing/2014/main" id="{902E1CDD-9A13-4C7D-9ABC-94B3B21C8BD7}"/>
              </a:ext>
            </a:extLst>
          </p:cNvPr>
          <p:cNvSpPr txBox="1"/>
          <p:nvPr/>
        </p:nvSpPr>
        <p:spPr>
          <a:xfrm>
            <a:off x="8163643" y="5139821"/>
            <a:ext cx="2746451" cy="523220"/>
          </a:xfrm>
          <a:prstGeom prst="rect">
            <a:avLst/>
          </a:prstGeom>
          <a:noFill/>
        </p:spPr>
        <p:txBody>
          <a:bodyPr wrap="square" rtlCol="0">
            <a:spAutoFit/>
          </a:bodyPr>
          <a:lstStyle/>
          <a:p>
            <a:r>
              <a:rPr lang="en-US" sz="2800" dirty="0">
                <a:highlight>
                  <a:srgbClr val="FFFF00"/>
                </a:highlight>
              </a:rPr>
              <a:t>CPS Guardianship</a:t>
            </a:r>
          </a:p>
        </p:txBody>
      </p:sp>
      <p:sp>
        <p:nvSpPr>
          <p:cNvPr id="38" name="TextBox 37">
            <a:extLst>
              <a:ext uri="{FF2B5EF4-FFF2-40B4-BE49-F238E27FC236}">
                <a16:creationId xmlns:a16="http://schemas.microsoft.com/office/drawing/2014/main" id="{A07B07A5-F3A9-4126-96A5-EF90F125A31C}"/>
              </a:ext>
            </a:extLst>
          </p:cNvPr>
          <p:cNvSpPr txBox="1"/>
          <p:nvPr/>
        </p:nvSpPr>
        <p:spPr>
          <a:xfrm>
            <a:off x="7496140" y="3157796"/>
            <a:ext cx="1245854" cy="369332"/>
          </a:xfrm>
          <a:prstGeom prst="rect">
            <a:avLst/>
          </a:prstGeom>
          <a:noFill/>
        </p:spPr>
        <p:txBody>
          <a:bodyPr wrap="none" rtlCol="0">
            <a:spAutoFit/>
          </a:bodyPr>
          <a:lstStyle/>
          <a:p>
            <a:r>
              <a:rPr lang="en-US" dirty="0"/>
              <a:t>Foster Care</a:t>
            </a:r>
          </a:p>
        </p:txBody>
      </p:sp>
      <p:cxnSp>
        <p:nvCxnSpPr>
          <p:cNvPr id="40" name="Straight Arrow Connector 39">
            <a:extLst>
              <a:ext uri="{FF2B5EF4-FFF2-40B4-BE49-F238E27FC236}">
                <a16:creationId xmlns:a16="http://schemas.microsoft.com/office/drawing/2014/main" id="{DD3CD93A-F949-45B9-9FB1-254C2D4AD515}"/>
              </a:ext>
            </a:extLst>
          </p:cNvPr>
          <p:cNvCxnSpPr/>
          <p:nvPr/>
        </p:nvCxnSpPr>
        <p:spPr>
          <a:xfrm>
            <a:off x="6952593" y="4395433"/>
            <a:ext cx="0" cy="672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CCCF1BCA-7F29-4F88-A474-1480846A1E09}"/>
              </a:ext>
            </a:extLst>
          </p:cNvPr>
          <p:cNvCxnSpPr/>
          <p:nvPr/>
        </p:nvCxnSpPr>
        <p:spPr>
          <a:xfrm>
            <a:off x="7377193" y="4210767"/>
            <a:ext cx="2002577" cy="1041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2B010722-780B-4C54-8503-276084969C38}"/>
              </a:ext>
            </a:extLst>
          </p:cNvPr>
          <p:cNvCxnSpPr>
            <a:cxnSpLocks/>
          </p:cNvCxnSpPr>
          <p:nvPr/>
        </p:nvCxnSpPr>
        <p:spPr>
          <a:xfrm flipV="1">
            <a:off x="7491828" y="3591948"/>
            <a:ext cx="227131" cy="1846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9FE3A955-258B-44AC-B55B-AE518259E904}"/>
              </a:ext>
            </a:extLst>
          </p:cNvPr>
          <p:cNvCxnSpPr/>
          <p:nvPr/>
        </p:nvCxnSpPr>
        <p:spPr>
          <a:xfrm>
            <a:off x="9379770" y="2788126"/>
            <a:ext cx="302706" cy="2062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9300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8AB93-4044-40CA-9458-3EFA901797BF}"/>
              </a:ext>
            </a:extLst>
          </p:cNvPr>
          <p:cNvSpPr>
            <a:spLocks noGrp="1"/>
          </p:cNvSpPr>
          <p:nvPr>
            <p:ph type="title"/>
          </p:nvPr>
        </p:nvSpPr>
        <p:spPr>
          <a:xfrm>
            <a:off x="838200" y="681037"/>
            <a:ext cx="10515600" cy="1325563"/>
          </a:xfrm>
        </p:spPr>
        <p:txBody>
          <a:bodyPr/>
          <a:lstStyle/>
          <a:p>
            <a:r>
              <a:rPr lang="en-US" b="1" dirty="0">
                <a:latin typeface="Arial" panose="020B0604020202020204" pitchFamily="34" charset="0"/>
                <a:cs typeface="Arial" panose="020B0604020202020204" pitchFamily="34" charset="0"/>
              </a:rPr>
              <a:t>CPS Guardianship</a:t>
            </a:r>
          </a:p>
        </p:txBody>
      </p:sp>
      <p:sp>
        <p:nvSpPr>
          <p:cNvPr id="3" name="Content Placeholder 2">
            <a:extLst>
              <a:ext uri="{FF2B5EF4-FFF2-40B4-BE49-F238E27FC236}">
                <a16:creationId xmlns:a16="http://schemas.microsoft.com/office/drawing/2014/main" id="{B1D1C8B1-BCCE-459B-B76A-41CB1E0F628E}"/>
              </a:ext>
            </a:extLst>
          </p:cNvPr>
          <p:cNvSpPr>
            <a:spLocks noGrp="1"/>
          </p:cNvSpPr>
          <p:nvPr>
            <p:ph idx="1"/>
          </p:nvPr>
        </p:nvSpPr>
        <p:spPr/>
        <p:txBody>
          <a:bodyPr>
            <a:normAutofit lnSpcReduction="10000"/>
          </a:bodyPr>
          <a:lstStyle/>
          <a:p>
            <a:r>
              <a:rPr lang="en-US" dirty="0"/>
              <a:t>Chronic parental absence is demonstrated or chronic un-rehabilitated parental concerns</a:t>
            </a:r>
          </a:p>
          <a:p>
            <a:r>
              <a:rPr lang="en-US" dirty="0"/>
              <a:t>A history of caretaking for the child(ren) by the proposed guardian </a:t>
            </a:r>
          </a:p>
          <a:p>
            <a:r>
              <a:rPr lang="en-US" dirty="0"/>
              <a:t>Reasonable efforts were made to maintain the family unit and prevent the unnecessary removal of the child from the home </a:t>
            </a:r>
          </a:p>
          <a:p>
            <a:r>
              <a:rPr lang="en-US" dirty="0"/>
              <a:t>A Kinship Assessment was completed confirming the ability of the proposed guardian to provide long term supervision and care for the child(ren).</a:t>
            </a:r>
          </a:p>
          <a:p>
            <a:r>
              <a:rPr lang="en-US" dirty="0"/>
              <a:t>May also go through Probate Court </a:t>
            </a:r>
          </a:p>
          <a:p>
            <a:r>
              <a:rPr lang="en-US" dirty="0"/>
              <a:t>Written approval from County Director and Regional Director required</a:t>
            </a:r>
          </a:p>
        </p:txBody>
      </p:sp>
    </p:spTree>
    <p:extLst>
      <p:ext uri="{BB962C8B-B14F-4D97-AF65-F5344CB8AC3E}">
        <p14:creationId xmlns:p14="http://schemas.microsoft.com/office/powerpoint/2010/main" val="1845696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369332"/>
          </a:xfrm>
          <a:prstGeom prst="rect">
            <a:avLst/>
          </a:prstGeom>
          <a:noFill/>
        </p:spPr>
        <p:txBody>
          <a:bodyPr wrap="square" rtlCol="0">
            <a:spAutoFit/>
          </a:bodyPr>
          <a:lstStyle/>
          <a:p>
            <a:r>
              <a:rPr lang="en-US"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649078" y="2438201"/>
            <a:ext cx="1530324" cy="707886"/>
          </a:xfrm>
          <a:prstGeom prst="rect">
            <a:avLst/>
          </a:prstGeom>
          <a:noFill/>
        </p:spPr>
        <p:txBody>
          <a:bodyPr wrap="square" rtlCol="0">
            <a:spAutoFit/>
          </a:bodyPr>
          <a:lstStyle/>
          <a:p>
            <a:r>
              <a:rPr lang="en-US" sz="4000" dirty="0">
                <a:highlight>
                  <a:srgbClr val="FFFF00"/>
                </a:highlight>
              </a:rPr>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238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369332"/>
          </a:xfrm>
          <a:prstGeom prst="rect">
            <a:avLst/>
          </a:prstGeom>
          <a:noFill/>
        </p:spPr>
        <p:txBody>
          <a:bodyPr wrap="square" rtlCol="0">
            <a:spAutoFit/>
          </a:bodyPr>
          <a:lstStyle/>
          <a:p>
            <a:r>
              <a:rPr lang="en-US"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649078" y="2438201"/>
            <a:ext cx="1530324" cy="523220"/>
          </a:xfrm>
          <a:prstGeom prst="rect">
            <a:avLst/>
          </a:prstGeom>
          <a:noFill/>
        </p:spPr>
        <p:txBody>
          <a:bodyPr wrap="square" rtlCol="0">
            <a:spAutoFit/>
          </a:bodyPr>
          <a:lstStyle/>
          <a:p>
            <a:r>
              <a:rPr lang="en-US" sz="2800" dirty="0">
                <a:highlight>
                  <a:srgbClr val="FFFF00"/>
                </a:highlight>
              </a:rPr>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7268102F-B5CB-463E-9CC8-C057D53BFF33}"/>
              </a:ext>
            </a:extLst>
          </p:cNvPr>
          <p:cNvCxnSpPr>
            <a:cxnSpLocks/>
          </p:cNvCxnSpPr>
          <p:nvPr/>
        </p:nvCxnSpPr>
        <p:spPr>
          <a:xfrm flipH="1">
            <a:off x="5186856" y="2898269"/>
            <a:ext cx="3326523" cy="964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8B579E9-C0D2-4BC9-BA15-303F7B3256E2}"/>
              </a:ext>
            </a:extLst>
          </p:cNvPr>
          <p:cNvSpPr txBox="1"/>
          <p:nvPr/>
        </p:nvSpPr>
        <p:spPr>
          <a:xfrm>
            <a:off x="4339526" y="4130566"/>
            <a:ext cx="1960267" cy="369332"/>
          </a:xfrm>
          <a:prstGeom prst="rect">
            <a:avLst/>
          </a:prstGeom>
          <a:noFill/>
        </p:spPr>
        <p:txBody>
          <a:bodyPr wrap="square" rtlCol="0">
            <a:spAutoFit/>
          </a:bodyPr>
          <a:lstStyle/>
          <a:p>
            <a:r>
              <a:rPr lang="en-US" dirty="0"/>
              <a:t>Protective Order</a:t>
            </a:r>
          </a:p>
        </p:txBody>
      </p:sp>
      <p:sp>
        <p:nvSpPr>
          <p:cNvPr id="8" name="TextBox 7">
            <a:extLst>
              <a:ext uri="{FF2B5EF4-FFF2-40B4-BE49-F238E27FC236}">
                <a16:creationId xmlns:a16="http://schemas.microsoft.com/office/drawing/2014/main" id="{1251EA30-C55C-4C43-B60E-F681E8C4CAE3}"/>
              </a:ext>
            </a:extLst>
          </p:cNvPr>
          <p:cNvSpPr txBox="1"/>
          <p:nvPr/>
        </p:nvSpPr>
        <p:spPr>
          <a:xfrm>
            <a:off x="7110248" y="4130566"/>
            <a:ext cx="2191407" cy="369332"/>
          </a:xfrm>
          <a:prstGeom prst="rect">
            <a:avLst/>
          </a:prstGeom>
          <a:noFill/>
        </p:spPr>
        <p:txBody>
          <a:bodyPr wrap="square" rtlCol="0">
            <a:spAutoFit/>
          </a:bodyPr>
          <a:lstStyle/>
          <a:p>
            <a:r>
              <a:rPr lang="en-US" dirty="0"/>
              <a:t>Custody to 3</a:t>
            </a:r>
            <a:r>
              <a:rPr lang="en-US" baseline="30000" dirty="0"/>
              <a:t>rd</a:t>
            </a:r>
            <a:r>
              <a:rPr lang="en-US" dirty="0"/>
              <a:t> Party</a:t>
            </a:r>
          </a:p>
        </p:txBody>
      </p:sp>
      <p:sp>
        <p:nvSpPr>
          <p:cNvPr id="10" name="TextBox 9">
            <a:extLst>
              <a:ext uri="{FF2B5EF4-FFF2-40B4-BE49-F238E27FC236}">
                <a16:creationId xmlns:a16="http://schemas.microsoft.com/office/drawing/2014/main" id="{AF824B6A-0649-4A88-BFBF-B6748FFFF58F}"/>
              </a:ext>
            </a:extLst>
          </p:cNvPr>
          <p:cNvSpPr txBox="1"/>
          <p:nvPr/>
        </p:nvSpPr>
        <p:spPr>
          <a:xfrm>
            <a:off x="10011103" y="3279228"/>
            <a:ext cx="1190207" cy="646331"/>
          </a:xfrm>
          <a:prstGeom prst="rect">
            <a:avLst/>
          </a:prstGeom>
          <a:noFill/>
        </p:spPr>
        <p:txBody>
          <a:bodyPr wrap="square" rtlCol="0">
            <a:spAutoFit/>
          </a:bodyPr>
          <a:lstStyle/>
          <a:p>
            <a:r>
              <a:rPr lang="en-US" dirty="0"/>
              <a:t>Foster Care</a:t>
            </a:r>
          </a:p>
        </p:txBody>
      </p:sp>
      <p:cxnSp>
        <p:nvCxnSpPr>
          <p:cNvPr id="19" name="Straight Arrow Connector 18">
            <a:extLst>
              <a:ext uri="{FF2B5EF4-FFF2-40B4-BE49-F238E27FC236}">
                <a16:creationId xmlns:a16="http://schemas.microsoft.com/office/drawing/2014/main" id="{5E30A48C-35EB-4D25-BA51-94AECBF8B726}"/>
              </a:ext>
            </a:extLst>
          </p:cNvPr>
          <p:cNvCxnSpPr/>
          <p:nvPr/>
        </p:nvCxnSpPr>
        <p:spPr>
          <a:xfrm flipH="1">
            <a:off x="8380841" y="3105807"/>
            <a:ext cx="573973" cy="1024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61FA625-0B0E-4E6E-9FEF-C55B0B68B899}"/>
              </a:ext>
            </a:extLst>
          </p:cNvPr>
          <p:cNvCxnSpPr/>
          <p:nvPr/>
        </p:nvCxnSpPr>
        <p:spPr>
          <a:xfrm>
            <a:off x="9538138" y="3105807"/>
            <a:ext cx="472965" cy="323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4B4357B-C071-427A-BB9A-A63398E42763}"/>
              </a:ext>
            </a:extLst>
          </p:cNvPr>
          <p:cNvSpPr txBox="1"/>
          <p:nvPr/>
        </p:nvSpPr>
        <p:spPr>
          <a:xfrm>
            <a:off x="8513379" y="5594499"/>
            <a:ext cx="2963917" cy="369332"/>
          </a:xfrm>
          <a:prstGeom prst="rect">
            <a:avLst/>
          </a:prstGeom>
          <a:noFill/>
        </p:spPr>
        <p:txBody>
          <a:bodyPr wrap="square" rtlCol="0">
            <a:spAutoFit/>
          </a:bodyPr>
          <a:lstStyle/>
          <a:p>
            <a:r>
              <a:rPr lang="en-US" dirty="0"/>
              <a:t>CPS Guardianship*</a:t>
            </a:r>
          </a:p>
        </p:txBody>
      </p:sp>
      <p:cxnSp>
        <p:nvCxnSpPr>
          <p:cNvPr id="24" name="Straight Arrow Connector 23">
            <a:extLst>
              <a:ext uri="{FF2B5EF4-FFF2-40B4-BE49-F238E27FC236}">
                <a16:creationId xmlns:a16="http://schemas.microsoft.com/office/drawing/2014/main" id="{9ACBFF07-B914-45F0-B026-6BABB999B3B1}"/>
              </a:ext>
            </a:extLst>
          </p:cNvPr>
          <p:cNvCxnSpPr/>
          <p:nvPr/>
        </p:nvCxnSpPr>
        <p:spPr>
          <a:xfrm>
            <a:off x="9301655" y="3380410"/>
            <a:ext cx="236483" cy="1948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91204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FF04E-E517-463A-8C27-363EDE59A536}"/>
              </a:ext>
            </a:extLst>
          </p:cNvPr>
          <p:cNvSpPr>
            <a:spLocks noGrp="1"/>
          </p:cNvSpPr>
          <p:nvPr>
            <p:ph type="title"/>
          </p:nvPr>
        </p:nvSpPr>
        <p:spPr/>
        <p:txBody>
          <a:bodyPr/>
          <a:lstStyle/>
          <a:p>
            <a:r>
              <a:rPr lang="en-US" dirty="0"/>
              <a:t>What </a:t>
            </a:r>
            <a:r>
              <a:rPr lang="en-US" u="sng" dirty="0"/>
              <a:t>is</a:t>
            </a:r>
            <a:r>
              <a:rPr lang="en-US" dirty="0"/>
              <a:t> our core mission in child welfare?</a:t>
            </a:r>
          </a:p>
        </p:txBody>
      </p:sp>
      <p:sp>
        <p:nvSpPr>
          <p:cNvPr id="6" name="Content Placeholder 5">
            <a:extLst>
              <a:ext uri="{FF2B5EF4-FFF2-40B4-BE49-F238E27FC236}">
                <a16:creationId xmlns:a16="http://schemas.microsoft.com/office/drawing/2014/main" id="{FA7BEC91-7D68-4A3C-BFD8-90D29D70D261}"/>
              </a:ext>
            </a:extLst>
          </p:cNvPr>
          <p:cNvSpPr>
            <a:spLocks noGrp="1"/>
          </p:cNvSpPr>
          <p:nvPr>
            <p:ph idx="1"/>
          </p:nvPr>
        </p:nvSpPr>
        <p:spPr>
          <a:xfrm>
            <a:off x="898494" y="1413891"/>
            <a:ext cx="4678522" cy="4838627"/>
          </a:xfrm>
        </p:spPr>
        <p:txBody>
          <a:bodyPr>
            <a:normAutofit/>
          </a:bodyPr>
          <a:lstStyle/>
          <a:p>
            <a:pPr marL="514350" indent="-514350">
              <a:buAutoNum type="arabicPeriod"/>
            </a:pPr>
            <a:r>
              <a:rPr lang="en-US" dirty="0"/>
              <a:t>We are part of a child protection /child welfare SYSTEM</a:t>
            </a:r>
          </a:p>
          <a:p>
            <a:pPr lvl="1"/>
            <a:r>
              <a:rPr lang="en-US" dirty="0"/>
              <a:t>We should not be making unilateral decisions</a:t>
            </a:r>
          </a:p>
          <a:p>
            <a:pPr lvl="1"/>
            <a:r>
              <a:rPr lang="en-US" dirty="0"/>
              <a:t>We must actively involve all voices</a:t>
            </a:r>
          </a:p>
          <a:p>
            <a:pPr lvl="1"/>
            <a:r>
              <a:rPr lang="en-US" dirty="0"/>
              <a:t>We can’t be all things to all people.</a:t>
            </a:r>
          </a:p>
          <a:p>
            <a:pPr marL="457200" lvl="1" indent="0">
              <a:buNone/>
            </a:pPr>
            <a:endParaRPr lang="en-US" dirty="0"/>
          </a:p>
        </p:txBody>
      </p:sp>
      <p:graphicFrame>
        <p:nvGraphicFramePr>
          <p:cNvPr id="9" name="Diagram 8">
            <a:extLst>
              <a:ext uri="{FF2B5EF4-FFF2-40B4-BE49-F238E27FC236}">
                <a16:creationId xmlns:a16="http://schemas.microsoft.com/office/drawing/2014/main" id="{411359B5-8B86-493C-9328-A76F60F6B38F}"/>
              </a:ext>
            </a:extLst>
          </p:cNvPr>
          <p:cNvGraphicFramePr>
            <a:graphicFrameLocks noChangeAspect="1"/>
          </p:cNvGraphicFramePr>
          <p:nvPr>
            <p:extLst>
              <p:ext uri="{D42A27DB-BD31-4B8C-83A1-F6EECF244321}">
                <p14:modId xmlns:p14="http://schemas.microsoft.com/office/powerpoint/2010/main" val="577793899"/>
              </p:ext>
            </p:extLst>
          </p:nvPr>
        </p:nvGraphicFramePr>
        <p:xfrm>
          <a:off x="4893276" y="1252152"/>
          <a:ext cx="5852160" cy="5371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817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A1EE-42F4-4351-AA8A-C8B3B2D5914A}"/>
              </a:ext>
            </a:extLst>
          </p:cNvPr>
          <p:cNvSpPr>
            <a:spLocks noGrp="1"/>
          </p:cNvSpPr>
          <p:nvPr>
            <p:ph type="title"/>
          </p:nvPr>
        </p:nvSpPr>
        <p:spPr>
          <a:xfrm>
            <a:off x="838200" y="681037"/>
            <a:ext cx="10515600" cy="1171909"/>
          </a:xfrm>
        </p:spPr>
        <p:txBody>
          <a:bodyPr>
            <a:normAutofit/>
          </a:bodyPr>
          <a:lstStyle/>
          <a:p>
            <a:r>
              <a:rPr lang="en-US" sz="3600" b="1" dirty="0">
                <a:latin typeface="Arial" panose="020B0604020202020204" pitchFamily="34" charset="0"/>
                <a:cs typeface="Arial" panose="020B0604020202020204" pitchFamily="34" charset="0"/>
              </a:rPr>
              <a:t>TAFC – Policy 22.10</a:t>
            </a:r>
          </a:p>
        </p:txBody>
      </p:sp>
      <p:sp>
        <p:nvSpPr>
          <p:cNvPr id="3" name="Content Placeholder 2">
            <a:extLst>
              <a:ext uri="{FF2B5EF4-FFF2-40B4-BE49-F238E27FC236}">
                <a16:creationId xmlns:a16="http://schemas.microsoft.com/office/drawing/2014/main" id="{A75FE862-A9CE-4FA4-A7FB-2F9A4AD2A44B}"/>
              </a:ext>
            </a:extLst>
          </p:cNvPr>
          <p:cNvSpPr>
            <a:spLocks noGrp="1"/>
          </p:cNvSpPr>
          <p:nvPr>
            <p:ph idx="1"/>
          </p:nvPr>
        </p:nvSpPr>
        <p:spPr/>
        <p:txBody>
          <a:bodyPr>
            <a:normAutofit fontScale="85000" lnSpcReduction="20000"/>
          </a:bodyPr>
          <a:lstStyle/>
          <a:p>
            <a:r>
              <a:rPr lang="en-US" dirty="0"/>
              <a:t>“Restrains or otherwise controls the conduct of a person”</a:t>
            </a:r>
          </a:p>
          <a:p>
            <a:r>
              <a:rPr lang="en-US" dirty="0"/>
              <a:t>… “seek an TAFC order from the court for a child to be cared for by kinship caregivers when: </a:t>
            </a:r>
          </a:p>
          <a:p>
            <a:pPr marL="0" indent="0">
              <a:buNone/>
            </a:pPr>
            <a:r>
              <a:rPr lang="en-US" dirty="0"/>
              <a:t>	a. A request was presented to the parent/legal guardian to consider a voluntary kinship arrangement (out-of-home safety plan) to ensure child safety, but a consensus could not be achieved; and </a:t>
            </a:r>
          </a:p>
          <a:p>
            <a:pPr marL="0" indent="0">
              <a:buNone/>
            </a:pPr>
            <a:r>
              <a:rPr lang="en-US" dirty="0"/>
              <a:t>	b. Continuation of the child(ren) in the home would be contrary to his/her welfare.</a:t>
            </a:r>
            <a:r>
              <a:rPr lang="en-US" dirty="0">
                <a:latin typeface="Arial" panose="020B0604020202020204" pitchFamily="34" charset="0"/>
                <a:cs typeface="Arial" panose="020B0604020202020204" pitchFamily="34" charset="0"/>
              </a:rPr>
              <a:t>”</a:t>
            </a:r>
            <a:r>
              <a:rPr lang="en-US" dirty="0"/>
              <a:t> </a:t>
            </a:r>
          </a:p>
          <a:p>
            <a:r>
              <a:rPr lang="en-US" dirty="0"/>
              <a:t>Provide or arrange for individualized services based on the developmental challenges the family is experiencing in their everyday lives, within 72 hours of identifying the need. </a:t>
            </a:r>
          </a:p>
          <a:p>
            <a:r>
              <a:rPr lang="en-US" dirty="0"/>
              <a:t>Initiate family preservation services (FPS) within seven business days of the issuance of a TAFC court order for a child to be temporarily cared for by a kinship caregiver(s).</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799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A35FF8-B05C-495F-B849-BF7980A8B1A5}"/>
              </a:ext>
            </a:extLst>
          </p:cNvPr>
          <p:cNvPicPr>
            <a:picLocks noChangeAspect="1"/>
          </p:cNvPicPr>
          <p:nvPr/>
        </p:nvPicPr>
        <p:blipFill>
          <a:blip r:embed="rId2"/>
          <a:stretch>
            <a:fillRect/>
          </a:stretch>
        </p:blipFill>
        <p:spPr>
          <a:xfrm>
            <a:off x="1562636" y="1061936"/>
            <a:ext cx="9066727" cy="4734128"/>
          </a:xfrm>
          <a:prstGeom prst="rect">
            <a:avLst/>
          </a:prstGeom>
        </p:spPr>
      </p:pic>
    </p:spTree>
    <p:extLst>
      <p:ext uri="{BB962C8B-B14F-4D97-AF65-F5344CB8AC3E}">
        <p14:creationId xmlns:p14="http://schemas.microsoft.com/office/powerpoint/2010/main" val="896794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5B8182B-86BE-42EA-9A33-1AE565A88A1F}"/>
              </a:ext>
            </a:extLst>
          </p:cNvPr>
          <p:cNvPicPr>
            <a:picLocks noChangeAspect="1"/>
          </p:cNvPicPr>
          <p:nvPr/>
        </p:nvPicPr>
        <p:blipFill>
          <a:blip r:embed="rId2"/>
          <a:stretch>
            <a:fillRect/>
          </a:stretch>
        </p:blipFill>
        <p:spPr>
          <a:xfrm>
            <a:off x="1901588" y="813589"/>
            <a:ext cx="8388823" cy="5230821"/>
          </a:xfrm>
          <a:prstGeom prst="rect">
            <a:avLst/>
          </a:prstGeom>
        </p:spPr>
      </p:pic>
    </p:spTree>
    <p:extLst>
      <p:ext uri="{BB962C8B-B14F-4D97-AF65-F5344CB8AC3E}">
        <p14:creationId xmlns:p14="http://schemas.microsoft.com/office/powerpoint/2010/main" val="1117503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C55B-26B5-46A6-BDB6-E587667DA733}"/>
              </a:ext>
            </a:extLst>
          </p:cNvPr>
          <p:cNvSpPr>
            <a:spLocks noGrp="1"/>
          </p:cNvSpPr>
          <p:nvPr>
            <p:ph type="title"/>
          </p:nvPr>
        </p:nvSpPr>
        <p:spPr/>
        <p:txBody>
          <a:bodyPr/>
          <a:lstStyle/>
          <a:p>
            <a:r>
              <a:rPr lang="en-US" dirty="0"/>
              <a:t>Recurrence of Maltreatment</a:t>
            </a:r>
          </a:p>
        </p:txBody>
      </p:sp>
      <p:graphicFrame>
        <p:nvGraphicFramePr>
          <p:cNvPr id="4" name="Table 3">
            <a:extLst>
              <a:ext uri="{FF2B5EF4-FFF2-40B4-BE49-F238E27FC236}">
                <a16:creationId xmlns:a16="http://schemas.microsoft.com/office/drawing/2014/main" id="{C3A50BB5-F281-4F51-90FC-603670D04B25}"/>
              </a:ext>
            </a:extLst>
          </p:cNvPr>
          <p:cNvGraphicFramePr>
            <a:graphicFrameLocks noGrp="1"/>
          </p:cNvGraphicFramePr>
          <p:nvPr/>
        </p:nvGraphicFramePr>
        <p:xfrm>
          <a:off x="952500" y="1841976"/>
          <a:ext cx="10287009" cy="4318635"/>
        </p:xfrm>
        <a:graphic>
          <a:graphicData uri="http://schemas.openxmlformats.org/drawingml/2006/table">
            <a:tbl>
              <a:tblPr/>
              <a:tblGrid>
                <a:gridCol w="2400300">
                  <a:extLst>
                    <a:ext uri="{9D8B030D-6E8A-4147-A177-3AD203B41FA5}">
                      <a16:colId xmlns:a16="http://schemas.microsoft.com/office/drawing/2014/main" val="1568823745"/>
                    </a:ext>
                  </a:extLst>
                </a:gridCol>
                <a:gridCol w="609601">
                  <a:extLst>
                    <a:ext uri="{9D8B030D-6E8A-4147-A177-3AD203B41FA5}">
                      <a16:colId xmlns:a16="http://schemas.microsoft.com/office/drawing/2014/main" val="4290770549"/>
                    </a:ext>
                  </a:extLst>
                </a:gridCol>
                <a:gridCol w="609601">
                  <a:extLst>
                    <a:ext uri="{9D8B030D-6E8A-4147-A177-3AD203B41FA5}">
                      <a16:colId xmlns:a16="http://schemas.microsoft.com/office/drawing/2014/main" val="3198011779"/>
                    </a:ext>
                  </a:extLst>
                </a:gridCol>
                <a:gridCol w="609601">
                  <a:extLst>
                    <a:ext uri="{9D8B030D-6E8A-4147-A177-3AD203B41FA5}">
                      <a16:colId xmlns:a16="http://schemas.microsoft.com/office/drawing/2014/main" val="4173495879"/>
                    </a:ext>
                  </a:extLst>
                </a:gridCol>
                <a:gridCol w="342900">
                  <a:extLst>
                    <a:ext uri="{9D8B030D-6E8A-4147-A177-3AD203B41FA5}">
                      <a16:colId xmlns:a16="http://schemas.microsoft.com/office/drawing/2014/main" val="3439083330"/>
                    </a:ext>
                  </a:extLst>
                </a:gridCol>
                <a:gridCol w="609601">
                  <a:extLst>
                    <a:ext uri="{9D8B030D-6E8A-4147-A177-3AD203B41FA5}">
                      <a16:colId xmlns:a16="http://schemas.microsoft.com/office/drawing/2014/main" val="2270934011"/>
                    </a:ext>
                  </a:extLst>
                </a:gridCol>
                <a:gridCol w="609601">
                  <a:extLst>
                    <a:ext uri="{9D8B030D-6E8A-4147-A177-3AD203B41FA5}">
                      <a16:colId xmlns:a16="http://schemas.microsoft.com/office/drawing/2014/main" val="3482047361"/>
                    </a:ext>
                  </a:extLst>
                </a:gridCol>
                <a:gridCol w="609601">
                  <a:extLst>
                    <a:ext uri="{9D8B030D-6E8A-4147-A177-3AD203B41FA5}">
                      <a16:colId xmlns:a16="http://schemas.microsoft.com/office/drawing/2014/main" val="1034746680"/>
                    </a:ext>
                  </a:extLst>
                </a:gridCol>
                <a:gridCol w="342900">
                  <a:extLst>
                    <a:ext uri="{9D8B030D-6E8A-4147-A177-3AD203B41FA5}">
                      <a16:colId xmlns:a16="http://schemas.microsoft.com/office/drawing/2014/main" val="938307194"/>
                    </a:ext>
                  </a:extLst>
                </a:gridCol>
                <a:gridCol w="609601">
                  <a:extLst>
                    <a:ext uri="{9D8B030D-6E8A-4147-A177-3AD203B41FA5}">
                      <a16:colId xmlns:a16="http://schemas.microsoft.com/office/drawing/2014/main" val="2293067301"/>
                    </a:ext>
                  </a:extLst>
                </a:gridCol>
                <a:gridCol w="609601">
                  <a:extLst>
                    <a:ext uri="{9D8B030D-6E8A-4147-A177-3AD203B41FA5}">
                      <a16:colId xmlns:a16="http://schemas.microsoft.com/office/drawing/2014/main" val="1591566089"/>
                    </a:ext>
                  </a:extLst>
                </a:gridCol>
                <a:gridCol w="609601">
                  <a:extLst>
                    <a:ext uri="{9D8B030D-6E8A-4147-A177-3AD203B41FA5}">
                      <a16:colId xmlns:a16="http://schemas.microsoft.com/office/drawing/2014/main" val="860837173"/>
                    </a:ext>
                  </a:extLst>
                </a:gridCol>
                <a:gridCol w="342900">
                  <a:extLst>
                    <a:ext uri="{9D8B030D-6E8A-4147-A177-3AD203B41FA5}">
                      <a16:colId xmlns:a16="http://schemas.microsoft.com/office/drawing/2014/main" val="2059475121"/>
                    </a:ext>
                  </a:extLst>
                </a:gridCol>
                <a:gridCol w="685800">
                  <a:extLst>
                    <a:ext uri="{9D8B030D-6E8A-4147-A177-3AD203B41FA5}">
                      <a16:colId xmlns:a16="http://schemas.microsoft.com/office/drawing/2014/main" val="1674227692"/>
                    </a:ext>
                  </a:extLst>
                </a:gridCol>
                <a:gridCol w="685800">
                  <a:extLst>
                    <a:ext uri="{9D8B030D-6E8A-4147-A177-3AD203B41FA5}">
                      <a16:colId xmlns:a16="http://schemas.microsoft.com/office/drawing/2014/main" val="164679709"/>
                    </a:ext>
                  </a:extLst>
                </a:gridCol>
              </a:tblGrid>
              <a:tr h="266700">
                <a:tc gridSpan="6">
                  <a:txBody>
                    <a:bodyPr/>
                    <a:lstStyle/>
                    <a:p>
                      <a:pPr algn="l" fontAlgn="b"/>
                      <a:r>
                        <a:rPr lang="en-US" sz="1600" b="1" i="0" u="none" strike="noStrike">
                          <a:solidFill>
                            <a:srgbClr val="000000"/>
                          </a:solidFill>
                          <a:effectLst/>
                          <a:latin typeface="Calibri" panose="020F0502020204030204" pitchFamily="34" charset="0"/>
                        </a:rPr>
                        <a:t>Georgia</a:t>
                      </a:r>
                    </a:p>
                  </a:txBody>
                  <a:tcPr marL="7620" marR="7620" marT="7620"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algn="r" fontAlgn="b"/>
                      <a:r>
                        <a:rPr lang="en-US" sz="1600" b="1" i="0" u="none" strike="noStrike">
                          <a:solidFill>
                            <a:srgbClr val="000000"/>
                          </a:solidFill>
                          <a:effectLst/>
                          <a:latin typeface="Calibri" panose="020F0502020204030204" pitchFamily="34" charset="0"/>
                        </a:rPr>
                        <a:t>August 2020</a:t>
                      </a:r>
                    </a:p>
                  </a:txBody>
                  <a:tcPr marL="7620" marR="7620" marT="7620"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5403818"/>
                  </a:ext>
                </a:extLst>
              </a:tr>
              <a:tr h="228600">
                <a:tc gridSpan="15">
                  <a:txBody>
                    <a:bodyPr/>
                    <a:lstStyle/>
                    <a:p>
                      <a:pPr algn="l" fontAlgn="b"/>
                      <a:r>
                        <a:rPr lang="en-US" sz="1400" b="0" i="0" u="none" strike="noStrike">
                          <a:solidFill>
                            <a:srgbClr val="000000"/>
                          </a:solidFill>
                          <a:effectLst/>
                          <a:latin typeface="Calibri" panose="020F0502020204030204" pitchFamily="34" charset="0"/>
                        </a:rPr>
                        <a:t>Child and Family Service Review (CFSR 3) Data Profile Context Data</a:t>
                      </a:r>
                    </a:p>
                  </a:txBody>
                  <a:tcPr marL="7620" marR="7620" marT="7620"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8502634"/>
                  </a:ext>
                </a:extLst>
              </a:tr>
              <a:tr h="182880">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2518225366"/>
                  </a:ext>
                </a:extLst>
              </a:tr>
              <a:tr h="182880">
                <a:tc gridSpan="15">
                  <a:txBody>
                    <a:bodyPr/>
                    <a:lstStyle/>
                    <a:p>
                      <a:pPr algn="l" fontAlgn="b"/>
                      <a:r>
                        <a:rPr lang="en-US" sz="1100" b="0" i="0" u="none" strike="noStrike">
                          <a:solidFill>
                            <a:srgbClr val="000000"/>
                          </a:solidFill>
                          <a:effectLst/>
                          <a:latin typeface="Calibri" panose="020F0502020204030204" pitchFamily="34" charset="0"/>
                        </a:rPr>
                        <a:t>AFCARS and NCANDS submissions as of June 1, 2020</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lnT w="12700" cmpd="sng">
                      <a:noFill/>
                      <a:prstDash val="soli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6446750"/>
                  </a:ext>
                </a:extLst>
              </a:tr>
              <a:tr h="253365">
                <a:tc gridSpan="15">
                  <a:txBody>
                    <a:bodyPr/>
                    <a:lstStyle/>
                    <a:p>
                      <a:pPr algn="l" fontAlgn="ctr"/>
                      <a:r>
                        <a:rPr lang="en-US" sz="1100" b="1" i="0" u="none" strike="noStrike">
                          <a:solidFill>
                            <a:srgbClr val="000000"/>
                          </a:solidFill>
                          <a:effectLst/>
                          <a:latin typeface="Calibri" panose="020F0502020204030204" pitchFamily="34" charset="0"/>
                        </a:rPr>
                        <a:t>Guiding questions</a:t>
                      </a:r>
                    </a:p>
                  </a:txBody>
                  <a:tcPr marL="7620" marR="7620" marT="7620" marB="0" anchor="ctr">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E0E0E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4509120"/>
                  </a:ext>
                </a:extLst>
              </a:tr>
              <a:tr h="182880">
                <a:tc gridSpan="10">
                  <a:txBody>
                    <a:bodyPr/>
                    <a:lstStyle/>
                    <a:p>
                      <a:pPr algn="l" fontAlgn="b"/>
                      <a:r>
                        <a:rPr lang="en-US" sz="1100" b="0" i="0" u="none" strike="noStrike">
                          <a:solidFill>
                            <a:srgbClr val="000000"/>
                          </a:solidFill>
                          <a:effectLst/>
                          <a:latin typeface="Calibri" panose="020F0502020204030204" pitchFamily="34" charset="0"/>
                        </a:rPr>
                        <a:t>1) How likely is it that victims of a substantiated maltreatment report experience a recurrence of abuse within 12 months?</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319888459"/>
                  </a:ext>
                </a:extLst>
              </a:tr>
              <a:tr h="182880">
                <a:tc gridSpan="7">
                  <a:txBody>
                    <a:bodyPr/>
                    <a:lstStyle/>
                    <a:p>
                      <a:pPr algn="l" fontAlgn="b"/>
                      <a:r>
                        <a:rPr lang="en-US" sz="1100" b="0" i="0" u="none" strike="noStrike">
                          <a:solidFill>
                            <a:srgbClr val="000000"/>
                          </a:solidFill>
                          <a:effectLst/>
                          <a:latin typeface="Calibri" panose="020F0502020204030204" pitchFamily="34" charset="0"/>
                        </a:rPr>
                        <a:t>2) Does this change by age group, race/ethnicity, county, or the year of the first substantiated report?</a:t>
                      </a:r>
                    </a:p>
                  </a:txBody>
                  <a:tcPr marL="7620" marR="7620" marT="7620" marB="0" anchor="b">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4285819286"/>
                  </a:ext>
                </a:extLst>
              </a:tr>
              <a:tr h="571500">
                <a:tc gridSpan="15">
                  <a:txBody>
                    <a:bodyPr/>
                    <a:lstStyle/>
                    <a:p>
                      <a:pPr algn="ctr" fontAlgn="ctr"/>
                      <a:r>
                        <a:rPr lang="en-US" sz="1400" b="1" i="0" u="none" strike="noStrike">
                          <a:solidFill>
                            <a:srgbClr val="FFFFFF"/>
                          </a:solidFill>
                          <a:effectLst/>
                          <a:latin typeface="Calibri" panose="020F0502020204030204" pitchFamily="34" charset="0"/>
                        </a:rPr>
                        <a:t>Observed performance on safety indicators</a:t>
                      </a:r>
                      <a:br>
                        <a:rPr lang="en-US" sz="1400" b="1" i="0" u="none" strike="noStrike">
                          <a:solidFill>
                            <a:srgbClr val="FFFFFF"/>
                          </a:solidFill>
                          <a:effectLst/>
                          <a:latin typeface="Calibri" panose="020F0502020204030204" pitchFamily="34" charset="0"/>
                        </a:rPr>
                      </a:br>
                      <a:r>
                        <a:rPr lang="en-US" sz="1400" b="1" i="0" u="none" strike="noStrike">
                          <a:solidFill>
                            <a:srgbClr val="FFFFFF"/>
                          </a:solidFill>
                          <a:effectLst/>
                          <a:latin typeface="Calibri" panose="020F0502020204030204" pitchFamily="34" charset="0"/>
                        </a:rPr>
                        <a:t>Recurrence of maltreatment</a:t>
                      </a:r>
                    </a:p>
                  </a:txBody>
                  <a:tcPr marL="7620" marR="7620" marT="7620" marB="0" anchor="ctr">
                    <a:lnL>
                      <a:noFill/>
                    </a:lnL>
                    <a:lnR>
                      <a:noFill/>
                    </a:lnR>
                    <a:lnT>
                      <a:noFill/>
                    </a:lnT>
                    <a:lnB>
                      <a:noFill/>
                    </a:lnB>
                    <a:solidFill>
                      <a:srgbClr val="5B9BD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lnT w="12700" cmpd="sng">
                      <a:noFill/>
                      <a:prstDash val="soli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52616774"/>
                  </a:ext>
                </a:extLst>
              </a:tr>
              <a:tr h="367665">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gridSpan="3">
                  <a:txBody>
                    <a:bodyPr/>
                    <a:lstStyle/>
                    <a:p>
                      <a:pPr algn="ctr" fontAlgn="b"/>
                      <a:r>
                        <a:rPr lang="en-US" sz="1100" b="0" i="0" u="none" strike="noStrike">
                          <a:solidFill>
                            <a:srgbClr val="000000"/>
                          </a:solidFill>
                          <a:effectLst/>
                          <a:latin typeface="Calibri" panose="020F0502020204030204" pitchFamily="34" charset="0"/>
                        </a:rPr>
                        <a:t>Denominator (initial victims)</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gridSpan="3">
                  <a:txBody>
                    <a:bodyPr/>
                    <a:lstStyle/>
                    <a:p>
                      <a:pPr algn="ctr" fontAlgn="b"/>
                      <a:r>
                        <a:rPr lang="en-US" sz="1100" b="0" i="0" u="none" strike="noStrike">
                          <a:solidFill>
                            <a:srgbClr val="000000"/>
                          </a:solidFill>
                          <a:effectLst/>
                          <a:latin typeface="Calibri" panose="020F0502020204030204" pitchFamily="34" charset="0"/>
                        </a:rPr>
                        <a:t>Numerator (recurring victims)</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gridSpan="3">
                  <a:txBody>
                    <a:bodyPr/>
                    <a:lstStyle/>
                    <a:p>
                      <a:pPr algn="ctr" fontAlgn="b"/>
                      <a:r>
                        <a:rPr lang="en-US" sz="1100" b="0" i="0" u="none" strike="noStrike">
                          <a:solidFill>
                            <a:srgbClr val="000000"/>
                          </a:solidFill>
                          <a:effectLst/>
                          <a:latin typeface="Calibri" panose="020F0502020204030204" pitchFamily="34" charset="0"/>
                        </a:rPr>
                        <a:t>Percentage</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B w="19050" cap="flat" cmpd="sng" algn="ctr">
                      <a:solidFill>
                        <a:srgbClr val="C0C0C0"/>
                      </a:solidFill>
                      <a:prstDash val="solid"/>
                      <a:round/>
                      <a:headEnd type="none" w="med" len="med"/>
                      <a:tailEnd type="none" w="med" len="med"/>
                    </a:lnB>
                    <a:solidFill>
                      <a:srgbClr val="FFFFFF"/>
                    </a:solidFill>
                  </a:tcPr>
                </a:tc>
                <a:tc gridSpan="2">
                  <a:txBody>
                    <a:bodyPr/>
                    <a:lstStyle/>
                    <a:p>
                      <a:pPr algn="ctr" fontAlgn="b"/>
                      <a:r>
                        <a:rPr lang="en-US" sz="1100" b="0" i="0" u="none" strike="noStrike">
                          <a:solidFill>
                            <a:srgbClr val="000000"/>
                          </a:solidFill>
                          <a:effectLst/>
                          <a:latin typeface="Calibri" panose="020F0502020204030204" pitchFamily="34" charset="0"/>
                        </a:rPr>
                        <a:t>Distribution of initial and recurring victims</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338505533"/>
                  </a:ext>
                </a:extLst>
              </a:tr>
              <a:tr h="182880">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16-17</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17-18</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18-19</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16-17</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17-18</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18-19</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16-17</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17-18</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18-19</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18-19</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FY 18-19</a:t>
                      </a:r>
                    </a:p>
                  </a:txBody>
                  <a:tcPr marL="7620" marR="7620" marT="7620" marB="0" anchor="b">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880619593"/>
                  </a:ext>
                </a:extLst>
              </a:tr>
              <a:tr h="253365">
                <a:tc gridSpan="15">
                  <a:txBody>
                    <a:bodyPr/>
                    <a:lstStyle/>
                    <a:p>
                      <a:pPr algn="l" fontAlgn="ctr"/>
                      <a:r>
                        <a:rPr lang="en-US" sz="1100" b="1" i="0" u="none" strike="noStrike">
                          <a:solidFill>
                            <a:srgbClr val="000000"/>
                          </a:solidFill>
                          <a:effectLst/>
                          <a:latin typeface="Calibri" panose="020F0502020204030204" pitchFamily="34" charset="0"/>
                        </a:rPr>
                        <a:t>Age at initial victimization</a:t>
                      </a:r>
                    </a:p>
                  </a:txBody>
                  <a:tcPr marL="7620" marR="7620" marT="7620" marB="0" anchor="ctr">
                    <a:lnL>
                      <a:noFill/>
                    </a:lnL>
                    <a:lnR>
                      <a:noFill/>
                    </a:lnR>
                    <a:lnT w="19050" cap="flat" cmpd="sng" algn="ctr">
                      <a:solidFill>
                        <a:srgbClr val="C0C0C0"/>
                      </a:solidFill>
                      <a:prstDash val="solid"/>
                      <a:round/>
                      <a:headEnd type="none" w="med" len="med"/>
                      <a:tailEnd type="none" w="med" len="med"/>
                    </a:lnT>
                    <a:lnB w="19050" cap="flat" cmpd="sng" algn="ctr">
                      <a:solidFill>
                        <a:srgbClr val="C0C0C0"/>
                      </a:solidFill>
                      <a:prstDash val="solid"/>
                      <a:round/>
                      <a:headEnd type="none" w="med" len="med"/>
                      <a:tailEnd type="none" w="med" len="med"/>
                    </a:lnB>
                    <a:solidFill>
                      <a:srgbClr val="E0E0E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lnT w="19050" cap="flat" cmpd="sng" algn="ctr">
                      <a:solidFill>
                        <a:srgbClr val="C0C0C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1271756"/>
                  </a:ext>
                </a:extLst>
              </a:tr>
              <a:tr h="182880">
                <a:tc>
                  <a:txBody>
                    <a:bodyPr/>
                    <a:lstStyle/>
                    <a:p>
                      <a:pPr algn="l" fontAlgn="b"/>
                      <a:r>
                        <a:rPr lang="en-US" sz="1100" b="1" i="0" u="none" strike="noStrike">
                          <a:solidFill>
                            <a:srgbClr val="000000"/>
                          </a:solidFill>
                          <a:effectLst/>
                          <a:latin typeface="Calibri" panose="020F0502020204030204" pitchFamily="34" charset="0"/>
                        </a:rPr>
                        <a:t>Total</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19,524</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10,697</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10,715</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947</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359</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378</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4.9%</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3.4%</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dirty="0">
                          <a:solidFill>
                            <a:srgbClr val="000000"/>
                          </a:solidFill>
                          <a:effectLst/>
                          <a:highlight>
                            <a:srgbClr val="FFFF00"/>
                          </a:highlight>
                          <a:latin typeface="Calibri" panose="020F0502020204030204" pitchFamily="34" charset="0"/>
                        </a:rPr>
                        <a:t>3.5%</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100.0%</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tc>
                  <a:txBody>
                    <a:bodyPr/>
                    <a:lstStyle/>
                    <a:p>
                      <a:pPr algn="ctr" fontAlgn="b"/>
                      <a:r>
                        <a:rPr lang="en-US" sz="1100" b="1" i="0" u="none" strike="noStrike">
                          <a:solidFill>
                            <a:srgbClr val="000000"/>
                          </a:solidFill>
                          <a:effectLst/>
                          <a:latin typeface="Calibri" panose="020F0502020204030204" pitchFamily="34" charset="0"/>
                        </a:rPr>
                        <a:t>100.0%</a:t>
                      </a:r>
                    </a:p>
                  </a:txBody>
                  <a:tcPr marL="7620" marR="7620" marT="7620" marB="0" anchor="b">
                    <a:lnL>
                      <a:noFill/>
                    </a:lnL>
                    <a:lnR>
                      <a:noFill/>
                    </a:lnR>
                    <a:lnT w="19050" cap="flat" cmpd="sng" algn="ctr">
                      <a:solidFill>
                        <a:srgbClr val="C0C0C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614819813"/>
                  </a:ext>
                </a:extLst>
              </a:tr>
              <a:tr h="182880">
                <a:tc>
                  <a:txBody>
                    <a:bodyPr/>
                    <a:lstStyle/>
                    <a:p>
                      <a:pPr algn="l" fontAlgn="b"/>
                      <a:r>
                        <a:rPr lang="en-US" sz="1100" b="0" i="0" u="none" strike="noStrike">
                          <a:solidFill>
                            <a:srgbClr val="000000"/>
                          </a:solidFill>
                          <a:effectLst/>
                          <a:latin typeface="Calibri" panose="020F0502020204030204" pitchFamily="34" charset="0"/>
                        </a:rPr>
                        <a:t>0-3 mos</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1,664</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1,417</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1,868</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54</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49</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3.2%</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17.4%</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13.0%</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4242308788"/>
                  </a:ext>
                </a:extLst>
              </a:tr>
              <a:tr h="182880">
                <a:tc>
                  <a:txBody>
                    <a:bodyPr/>
                    <a:lstStyle/>
                    <a:p>
                      <a:pPr algn="l" fontAlgn="b"/>
                      <a:r>
                        <a:rPr lang="en-US" sz="1100" b="0" i="0" u="none" strike="noStrike">
                          <a:solidFill>
                            <a:srgbClr val="000000"/>
                          </a:solidFill>
                          <a:effectLst/>
                          <a:latin typeface="Calibri" panose="020F0502020204030204" pitchFamily="34" charset="0"/>
                        </a:rPr>
                        <a:t>4-11 mos</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952</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574</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489</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47</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22</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4.9%</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3.8%</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3.7%</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709166508"/>
                  </a:ext>
                </a:extLst>
              </a:tr>
              <a:tr h="182880">
                <a:tc>
                  <a:txBody>
                    <a:bodyPr/>
                    <a:lstStyle/>
                    <a:p>
                      <a:pPr algn="l" fontAlgn="b"/>
                      <a:r>
                        <a:rPr lang="en-US" sz="1100" b="1" i="0" u="none" strike="noStrike">
                          <a:solidFill>
                            <a:srgbClr val="000000"/>
                          </a:solidFill>
                          <a:effectLst/>
                          <a:latin typeface="Calibri" panose="020F0502020204030204" pitchFamily="34" charset="0"/>
                        </a:rPr>
                        <a:t>&lt; 1 yr subtotal</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2,616</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1,991</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2,357</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101</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59</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63</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3.9%</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3.0%</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2.7%</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22.0%</a:t>
                      </a:r>
                    </a:p>
                  </a:txBody>
                  <a:tcPr marL="7620" marR="7620" marT="7620" marB="0" anchor="b">
                    <a:lnL>
                      <a:noFill/>
                    </a:lnL>
                    <a:lnR>
                      <a:noFill/>
                    </a:lnR>
                    <a:lnT>
                      <a:noFill/>
                    </a:lnT>
                    <a:lnB>
                      <a:noFill/>
                    </a:lnB>
                    <a:solidFill>
                      <a:srgbClr val="E0E0E0"/>
                    </a:solidFill>
                  </a:tcPr>
                </a:tc>
                <a:tc>
                  <a:txBody>
                    <a:bodyPr/>
                    <a:lstStyle/>
                    <a:p>
                      <a:pPr algn="ctr" fontAlgn="b"/>
                      <a:r>
                        <a:rPr lang="en-US" sz="1100" b="1" i="0" u="none" strike="noStrike">
                          <a:solidFill>
                            <a:srgbClr val="000000"/>
                          </a:solidFill>
                          <a:effectLst/>
                          <a:latin typeface="Calibri" panose="020F0502020204030204" pitchFamily="34" charset="0"/>
                        </a:rPr>
                        <a:t>16.7%</a:t>
                      </a:r>
                    </a:p>
                  </a:txBody>
                  <a:tcPr marL="7620" marR="7620" marT="7620" marB="0" anchor="b">
                    <a:lnL>
                      <a:noFill/>
                    </a:lnL>
                    <a:lnR>
                      <a:noFill/>
                    </a:lnR>
                    <a:lnT>
                      <a:noFill/>
                    </a:lnT>
                    <a:lnB>
                      <a:noFill/>
                    </a:lnB>
                    <a:solidFill>
                      <a:srgbClr val="E0E0E0"/>
                    </a:solidFill>
                  </a:tcPr>
                </a:tc>
                <a:extLst>
                  <a:ext uri="{0D108BD9-81ED-4DB2-BD59-A6C34878D82A}">
                    <a16:rowId xmlns:a16="http://schemas.microsoft.com/office/drawing/2014/main" val="3786058067"/>
                  </a:ext>
                </a:extLst>
              </a:tr>
              <a:tr h="182880">
                <a:tc>
                  <a:txBody>
                    <a:bodyPr/>
                    <a:lstStyle/>
                    <a:p>
                      <a:pPr algn="l" fontAlgn="b"/>
                      <a:r>
                        <a:rPr lang="en-US" sz="1100" b="0" i="0" u="none" strike="noStrike">
                          <a:solidFill>
                            <a:srgbClr val="000000"/>
                          </a:solidFill>
                          <a:effectLst/>
                          <a:latin typeface="Calibri" panose="020F0502020204030204" pitchFamily="34" charset="0"/>
                        </a:rPr>
                        <a:t>1-5 yrs</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5,935</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3,351</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3,032</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316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130</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108</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5.3%</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3.9%</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28.3%</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28.6%</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3023785267"/>
                  </a:ext>
                </a:extLst>
              </a:tr>
              <a:tr h="182880">
                <a:tc>
                  <a:txBody>
                    <a:bodyPr/>
                    <a:lstStyle/>
                    <a:p>
                      <a:pPr algn="l" fontAlgn="b"/>
                      <a:r>
                        <a:rPr lang="en-US" sz="1100" b="0" i="0" u="none" strike="noStrike">
                          <a:solidFill>
                            <a:srgbClr val="000000"/>
                          </a:solidFill>
                          <a:effectLst/>
                          <a:latin typeface="Calibri" panose="020F0502020204030204" pitchFamily="34" charset="0"/>
                        </a:rPr>
                        <a:t>6-10 yrs</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5,662</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2,850</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2,757</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302</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88</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118</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5.3%</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4.3%</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25.7%</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31.2%</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3167426469"/>
                  </a:ext>
                </a:extLst>
              </a:tr>
              <a:tr h="182880">
                <a:tc>
                  <a:txBody>
                    <a:bodyPr/>
                    <a:lstStyle/>
                    <a:p>
                      <a:pPr algn="l" fontAlgn="b"/>
                      <a:r>
                        <a:rPr lang="en-US" sz="1100" b="0" i="0" u="none" strike="noStrike">
                          <a:solidFill>
                            <a:srgbClr val="000000"/>
                          </a:solidFill>
                          <a:effectLst/>
                          <a:latin typeface="Calibri" panose="020F0502020204030204" pitchFamily="34" charset="0"/>
                        </a:rPr>
                        <a:t>11-16 yrs</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4,921</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2,329</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2,418</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220</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80</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87</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4.5%</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3.4%</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22.6%</a:t>
                      </a:r>
                    </a:p>
                  </a:txBody>
                  <a:tcPr marL="7620" marR="7620" marT="7620"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23.0%</a:t>
                      </a:r>
                    </a:p>
                  </a:txBody>
                  <a:tcPr marL="7620" marR="7620" marT="7620" marB="0" anchor="b">
                    <a:lnL>
                      <a:noFill/>
                    </a:lnL>
                    <a:lnR>
                      <a:noFill/>
                    </a:lnR>
                    <a:lnT>
                      <a:noFill/>
                    </a:lnT>
                    <a:lnB>
                      <a:noFill/>
                    </a:lnB>
                    <a:solidFill>
                      <a:srgbClr val="FFFFFF"/>
                    </a:solidFill>
                  </a:tcPr>
                </a:tc>
                <a:extLst>
                  <a:ext uri="{0D108BD9-81ED-4DB2-BD59-A6C34878D82A}">
                    <a16:rowId xmlns:a16="http://schemas.microsoft.com/office/drawing/2014/main" val="3003564283"/>
                  </a:ext>
                </a:extLst>
              </a:tr>
              <a:tr h="182880">
                <a:tc>
                  <a:txBody>
                    <a:bodyPr/>
                    <a:lstStyle/>
                    <a:p>
                      <a:pPr algn="l" fontAlgn="b"/>
                      <a:r>
                        <a:rPr lang="en-US" sz="1100" b="0" i="0" u="none" strike="noStrike">
                          <a:solidFill>
                            <a:srgbClr val="000000"/>
                          </a:solidFill>
                          <a:effectLst/>
                          <a:latin typeface="Calibri" panose="020F0502020204030204" pitchFamily="34" charset="0"/>
                        </a:rPr>
                        <a:t>17</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390</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176</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151</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2.1%</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1.3%</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1.4%</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Calibri" panose="020F0502020204030204" pitchFamily="34" charset="0"/>
                        </a:rPr>
                        <a:t>0.5%</a:t>
                      </a:r>
                    </a:p>
                  </a:txBody>
                  <a:tcPr marL="7620" marR="7620" marT="7620" marB="0" anchor="b">
                    <a:lnL>
                      <a:noFill/>
                    </a:lnL>
                    <a:lnR>
                      <a:noFill/>
                    </a:lnR>
                    <a:lnT>
                      <a:noFill/>
                    </a:lnT>
                    <a:lnB w="1905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480661185"/>
                  </a:ext>
                </a:extLst>
              </a:tr>
            </a:tbl>
          </a:graphicData>
        </a:graphic>
      </p:graphicFrame>
    </p:spTree>
    <p:extLst>
      <p:ext uri="{BB962C8B-B14F-4D97-AF65-F5344CB8AC3E}">
        <p14:creationId xmlns:p14="http://schemas.microsoft.com/office/powerpoint/2010/main" val="3160956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986606-D7F5-4A23-97B4-A9B887017426}"/>
              </a:ext>
            </a:extLst>
          </p:cNvPr>
          <p:cNvSpPr>
            <a:spLocks noGrp="1"/>
          </p:cNvSpPr>
          <p:nvPr>
            <p:ph idx="1"/>
          </p:nvPr>
        </p:nvSpPr>
        <p:spPr>
          <a:xfrm>
            <a:off x="838200" y="1833063"/>
            <a:ext cx="10515600" cy="4270282"/>
          </a:xfrm>
        </p:spPr>
        <p:txBody>
          <a:bodyPr>
            <a:normAutofit lnSpcReduction="10000"/>
          </a:bodyPr>
          <a:lstStyle/>
          <a:p>
            <a:pPr marL="0" marR="0" indent="0" algn="just">
              <a:lnSpc>
                <a:spcPct val="107000"/>
              </a:lnSpc>
              <a:spcBef>
                <a:spcPts val="0"/>
              </a:spcBef>
              <a:spcAft>
                <a:spcPts val="800"/>
              </a:spcAft>
              <a:buNone/>
            </a:pPr>
            <a:r>
              <a:rPr lang="en-US" sz="2400" u="sng" dirty="0">
                <a:effectLst/>
                <a:ea typeface="Calibri" panose="020F0502020204030204" pitchFamily="34" charset="0"/>
                <a:cs typeface="Times New Roman" panose="02020603050405020304" pitchFamily="18" charset="0"/>
              </a:rPr>
              <a:t>Voluntary Kinship </a:t>
            </a:r>
            <a:r>
              <a:rPr lang="en-US" sz="2400" dirty="0">
                <a:effectLst/>
                <a:ea typeface="Calibri" panose="020F0502020204030204" pitchFamily="34" charset="0"/>
                <a:cs typeface="Times New Roman" panose="02020603050405020304" pitchFamily="18" charset="0"/>
              </a:rPr>
              <a:t>serves as the foundation of Kinship Care and the main point of entry into the overall continuum.  The purpose of this point of entry is to serve as a safety and crisis intervention modality that works to stabilize the family dynamic and utilizes the Solution Based Casework tenants (“natural helpers”) and practices to address the identified safety threats leading to the need for temporary out of home arrangement via an out of home Safety Plan. </a:t>
            </a:r>
          </a:p>
          <a:p>
            <a:pPr marL="0" marR="0" indent="0" algn="just">
              <a:lnSpc>
                <a:spcPct val="107000"/>
              </a:lnSpc>
              <a:spcBef>
                <a:spcPts val="0"/>
              </a:spcBef>
              <a:spcAft>
                <a:spcPts val="800"/>
              </a:spcAft>
              <a:buNone/>
            </a:pPr>
            <a:r>
              <a:rPr lang="en-US" sz="2400" dirty="0">
                <a:effectLst/>
                <a:ea typeface="Calibri" panose="020F0502020204030204" pitchFamily="34" charset="0"/>
                <a:cs typeface="Times New Roman" panose="02020603050405020304" pitchFamily="18" charset="0"/>
              </a:rPr>
              <a:t>To effectively engage Kinship Caregivers to care for children in CPS and Foster Care, Georgia’s Kinship Care continuum incorporates both treatment and support services throughout the continuum.  When implemented and practiced with fidelity Voluntary Kinship will safely prevent unnecessary foster care entries and offer supports to kin caregivers.</a:t>
            </a:r>
          </a:p>
          <a:p>
            <a:endParaRPr lang="en-US" dirty="0"/>
          </a:p>
        </p:txBody>
      </p:sp>
      <p:sp>
        <p:nvSpPr>
          <p:cNvPr id="6" name="Title 5">
            <a:extLst>
              <a:ext uri="{FF2B5EF4-FFF2-40B4-BE49-F238E27FC236}">
                <a16:creationId xmlns:a16="http://schemas.microsoft.com/office/drawing/2014/main" id="{5E4DFF6B-C02A-402A-9892-07E0A3C88677}"/>
              </a:ext>
            </a:extLst>
          </p:cNvPr>
          <p:cNvSpPr>
            <a:spLocks noGrp="1"/>
          </p:cNvSpPr>
          <p:nvPr>
            <p:ph type="title"/>
          </p:nvPr>
        </p:nvSpPr>
        <p:spPr>
          <a:xfrm>
            <a:off x="838200" y="848299"/>
            <a:ext cx="10515600" cy="1073745"/>
          </a:xfrm>
        </p:spPr>
        <p:txBody>
          <a:bodyPr>
            <a:normAutofit fontScale="90000"/>
          </a:bodyPr>
          <a:lstStyle/>
          <a:p>
            <a:pPr algn="ctr"/>
            <a:r>
              <a:rPr lang="en-US" sz="3600" b="1" dirty="0">
                <a:effectLst>
                  <a:outerShdw blurRad="38100" dist="38100" dir="2700000" algn="tl">
                    <a:srgbClr val="000000">
                      <a:alpha val="43137"/>
                    </a:srgbClr>
                  </a:outerShdw>
                </a:effectLst>
              </a:rPr>
              <a:t>Voluntary Kinship</a:t>
            </a:r>
            <a:br>
              <a:rPr lang="en-US" sz="3600" dirty="0"/>
            </a:br>
            <a:endParaRPr lang="en-US" dirty="0"/>
          </a:p>
        </p:txBody>
      </p:sp>
      <p:pic>
        <p:nvPicPr>
          <p:cNvPr id="4" name="Picture 3" descr="Icon&#10;&#10;Description automatically generated">
            <a:extLst>
              <a:ext uri="{FF2B5EF4-FFF2-40B4-BE49-F238E27FC236}">
                <a16:creationId xmlns:a16="http://schemas.microsoft.com/office/drawing/2014/main" id="{D956A8B0-69FF-4671-B50D-FA57D61A2A3B}"/>
              </a:ext>
            </a:extLst>
          </p:cNvPr>
          <p:cNvPicPr>
            <a:picLocks noChangeAspect="1"/>
          </p:cNvPicPr>
          <p:nvPr/>
        </p:nvPicPr>
        <p:blipFill>
          <a:blip r:embed="rId2"/>
          <a:stretch>
            <a:fillRect/>
          </a:stretch>
        </p:blipFill>
        <p:spPr>
          <a:xfrm>
            <a:off x="9944100" y="598070"/>
            <a:ext cx="1757362" cy="1133782"/>
          </a:xfrm>
          <a:prstGeom prst="rect">
            <a:avLst/>
          </a:prstGeom>
        </p:spPr>
      </p:pic>
    </p:spTree>
    <p:extLst>
      <p:ext uri="{BB962C8B-B14F-4D97-AF65-F5344CB8AC3E}">
        <p14:creationId xmlns:p14="http://schemas.microsoft.com/office/powerpoint/2010/main" val="4058451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632E3-E80A-44BD-9E80-97439C5D583B}"/>
              </a:ext>
            </a:extLst>
          </p:cNvPr>
          <p:cNvSpPr>
            <a:spLocks noGrp="1"/>
          </p:cNvSpPr>
          <p:nvPr>
            <p:ph type="title"/>
          </p:nvPr>
        </p:nvSpPr>
        <p:spPr>
          <a:xfrm>
            <a:off x="930966" y="643421"/>
            <a:ext cx="10515600" cy="1325563"/>
          </a:xfrm>
        </p:spPr>
        <p:txBody>
          <a:bodyPr/>
          <a:lstStyle/>
          <a:p>
            <a:r>
              <a:rPr lang="en-US" dirty="0"/>
              <a:t>		</a:t>
            </a:r>
            <a:r>
              <a:rPr lang="en-US" b="1" dirty="0">
                <a:effectLst>
                  <a:outerShdw blurRad="38100" dist="38100" dir="2700000" algn="tl">
                    <a:srgbClr val="000000">
                      <a:alpha val="43137"/>
                    </a:srgbClr>
                  </a:outerShdw>
                </a:effectLst>
              </a:rPr>
              <a:t>Why is the Continuum Important?</a:t>
            </a:r>
          </a:p>
        </p:txBody>
      </p:sp>
      <p:sp>
        <p:nvSpPr>
          <p:cNvPr id="3" name="Content Placeholder 2">
            <a:extLst>
              <a:ext uri="{FF2B5EF4-FFF2-40B4-BE49-F238E27FC236}">
                <a16:creationId xmlns:a16="http://schemas.microsoft.com/office/drawing/2014/main" id="{5F2513F2-A78B-4F63-AA08-0B691BD2FAC1}"/>
              </a:ext>
            </a:extLst>
          </p:cNvPr>
          <p:cNvSpPr>
            <a:spLocks noGrp="1"/>
          </p:cNvSpPr>
          <p:nvPr>
            <p:ph idx="1"/>
          </p:nvPr>
        </p:nvSpPr>
        <p:spPr>
          <a:xfrm>
            <a:off x="838200" y="1922074"/>
            <a:ext cx="10515600" cy="4351338"/>
          </a:xfrm>
        </p:spPr>
        <p:txBody>
          <a:bodyPr>
            <a:normAutofit/>
          </a:bodyPr>
          <a:lstStyle/>
          <a:p>
            <a:pPr lvl="0"/>
            <a:r>
              <a:rPr lang="en-US" sz="2400" dirty="0"/>
              <a:t>Implementation and Practice of Voluntary Kinship focuses on both Safety and Treatment.</a:t>
            </a:r>
          </a:p>
          <a:p>
            <a:pPr lvl="0"/>
            <a:r>
              <a:rPr lang="en-US" sz="2400" dirty="0"/>
              <a:t>Applying Georgia’s practice model which engages a family’s extended supports to resolve safety and permanency concerns. </a:t>
            </a:r>
          </a:p>
          <a:p>
            <a:pPr marL="0" lvl="0" indent="0">
              <a:buNone/>
            </a:pPr>
            <a:endParaRPr lang="en-US" sz="2400" dirty="0"/>
          </a:p>
          <a:p>
            <a:pPr lvl="0"/>
            <a:r>
              <a:rPr lang="en-US" sz="2400" dirty="0"/>
              <a:t>Early identification of kin caregivers to mitigate trauma to the child and to provide continuity of relationships and if long-term caregiving is required.</a:t>
            </a:r>
          </a:p>
          <a:p>
            <a:pPr marL="0" indent="0">
              <a:buNone/>
            </a:pPr>
            <a:endParaRPr lang="en-US" dirty="0"/>
          </a:p>
        </p:txBody>
      </p:sp>
    </p:spTree>
    <p:extLst>
      <p:ext uri="{BB962C8B-B14F-4D97-AF65-F5344CB8AC3E}">
        <p14:creationId xmlns:p14="http://schemas.microsoft.com/office/powerpoint/2010/main" val="4000814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1343-A0FF-43E3-B257-F37EC717AA29}"/>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Voluntary Kinship</a:t>
            </a:r>
          </a:p>
        </p:txBody>
      </p:sp>
      <p:sp>
        <p:nvSpPr>
          <p:cNvPr id="3" name="Content Placeholder 2">
            <a:extLst>
              <a:ext uri="{FF2B5EF4-FFF2-40B4-BE49-F238E27FC236}">
                <a16:creationId xmlns:a16="http://schemas.microsoft.com/office/drawing/2014/main" id="{2400A314-36C8-42E7-B97A-795A40554B26}"/>
              </a:ext>
            </a:extLst>
          </p:cNvPr>
          <p:cNvSpPr>
            <a:spLocks noGrp="1"/>
          </p:cNvSpPr>
          <p:nvPr>
            <p:ph idx="1"/>
          </p:nvPr>
        </p:nvSpPr>
        <p:spPr/>
        <p:txBody>
          <a:bodyPr>
            <a:normAutofit/>
          </a:bodyPr>
          <a:lstStyle/>
          <a:p>
            <a:pPr marL="0" indent="0">
              <a:buNone/>
            </a:pPr>
            <a:r>
              <a:rPr lang="en-US" sz="2400" u="sng" dirty="0"/>
              <a:t>The Benefits</a:t>
            </a:r>
            <a:r>
              <a:rPr lang="en-US" sz="2400" dirty="0"/>
              <a:t>:</a:t>
            </a:r>
          </a:p>
          <a:p>
            <a:r>
              <a:rPr lang="en-US" sz="2400" dirty="0"/>
              <a:t>Preserves significant family attachments, sense of personal and historic identity and culture for children.</a:t>
            </a:r>
          </a:p>
          <a:p>
            <a:pPr marL="0" indent="0">
              <a:buNone/>
            </a:pPr>
            <a:endParaRPr lang="en-US" sz="2400" dirty="0"/>
          </a:p>
          <a:p>
            <a:pPr lvl="0"/>
            <a:r>
              <a:rPr lang="en-US" sz="2400" dirty="0"/>
              <a:t>Assists in providing continuity of care and meeting the developmental needs of children when their parents cannot.</a:t>
            </a:r>
          </a:p>
          <a:p>
            <a:pPr lvl="0"/>
            <a:endParaRPr lang="en-US" sz="2400" dirty="0"/>
          </a:p>
          <a:p>
            <a:pPr lvl="0"/>
            <a:r>
              <a:rPr lang="en-US" sz="2400" dirty="0"/>
              <a:t>Enables children to live with those whom they know and trust.</a:t>
            </a:r>
          </a:p>
          <a:p>
            <a:pPr marL="0" lvl="0" indent="0">
              <a:buNone/>
            </a:pPr>
            <a:endParaRPr lang="en-US" sz="2400" dirty="0"/>
          </a:p>
          <a:p>
            <a:pPr lvl="0"/>
            <a:r>
              <a:rPr lang="en-US" sz="2400" dirty="0"/>
              <a:t>Reduces the trauma children experience. </a:t>
            </a:r>
          </a:p>
          <a:p>
            <a:pPr marL="0" indent="0">
              <a:buNone/>
            </a:pPr>
            <a:endParaRPr lang="en-US" dirty="0"/>
          </a:p>
        </p:txBody>
      </p:sp>
    </p:spTree>
    <p:extLst>
      <p:ext uri="{BB962C8B-B14F-4D97-AF65-F5344CB8AC3E}">
        <p14:creationId xmlns:p14="http://schemas.microsoft.com/office/powerpoint/2010/main" val="1337822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1343-A0FF-43E3-B257-F37EC717AA29}"/>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Voluntary Kinship</a:t>
            </a:r>
          </a:p>
        </p:txBody>
      </p:sp>
      <p:sp>
        <p:nvSpPr>
          <p:cNvPr id="3" name="Content Placeholder 2">
            <a:extLst>
              <a:ext uri="{FF2B5EF4-FFF2-40B4-BE49-F238E27FC236}">
                <a16:creationId xmlns:a16="http://schemas.microsoft.com/office/drawing/2014/main" id="{2400A314-36C8-42E7-B97A-795A40554B26}"/>
              </a:ext>
            </a:extLst>
          </p:cNvPr>
          <p:cNvSpPr>
            <a:spLocks noGrp="1"/>
          </p:cNvSpPr>
          <p:nvPr>
            <p:ph idx="1"/>
          </p:nvPr>
        </p:nvSpPr>
        <p:spPr>
          <a:xfrm>
            <a:off x="838200" y="1690688"/>
            <a:ext cx="10515600" cy="4351338"/>
          </a:xfrm>
        </p:spPr>
        <p:txBody>
          <a:bodyPr>
            <a:normAutofit/>
          </a:bodyPr>
          <a:lstStyle/>
          <a:p>
            <a:pPr marL="0" indent="0">
              <a:buNone/>
            </a:pPr>
            <a:r>
              <a:rPr lang="en-US" sz="2400" u="sng" dirty="0"/>
              <a:t>The Benefits</a:t>
            </a:r>
            <a:r>
              <a:rPr lang="en-US" sz="2400" dirty="0"/>
              <a:t>:</a:t>
            </a:r>
          </a:p>
          <a:p>
            <a:pPr lvl="0"/>
            <a:r>
              <a:rPr lang="en-US" sz="2400" dirty="0"/>
              <a:t>Strengthens Family and Community Engagement</a:t>
            </a:r>
          </a:p>
          <a:p>
            <a:pPr marL="0" lvl="0" indent="0">
              <a:buNone/>
            </a:pPr>
            <a:endParaRPr lang="en-US" sz="2400" dirty="0"/>
          </a:p>
          <a:p>
            <a:pPr lvl="0"/>
            <a:r>
              <a:rPr lang="en-US" sz="2400" dirty="0"/>
              <a:t>Provides Reasonable Efforts  </a:t>
            </a:r>
          </a:p>
          <a:p>
            <a:pPr marL="0" lvl="0" indent="0">
              <a:buNone/>
            </a:pPr>
            <a:endParaRPr lang="en-US" sz="2400" dirty="0"/>
          </a:p>
          <a:p>
            <a:pPr lvl="0"/>
            <a:r>
              <a:rPr lang="en-US" sz="2400" dirty="0"/>
              <a:t>Serves as a form of family preservation and support.</a:t>
            </a:r>
          </a:p>
          <a:p>
            <a:pPr marL="0" lvl="0" indent="0">
              <a:buNone/>
            </a:pPr>
            <a:endParaRPr lang="en-US" sz="2400" dirty="0"/>
          </a:p>
          <a:p>
            <a:pPr lvl="0"/>
            <a:r>
              <a:rPr lang="en-US" sz="2400" dirty="0"/>
              <a:t>Maximizes Natural Helpers supporting children within their family systems.</a:t>
            </a:r>
          </a:p>
          <a:p>
            <a:pPr marL="0" lvl="0" indent="0">
              <a:buNone/>
            </a:pPr>
            <a:r>
              <a:rPr lang="en-US" sz="2400" dirty="0"/>
              <a:t> </a:t>
            </a:r>
          </a:p>
          <a:p>
            <a:pPr marL="0" indent="0">
              <a:buNone/>
            </a:pPr>
            <a:endParaRPr lang="en-US" dirty="0"/>
          </a:p>
        </p:txBody>
      </p:sp>
      <p:pic>
        <p:nvPicPr>
          <p:cNvPr id="6" name="Picture 5" descr="A picture containing icon&#10;&#10;Description automatically generated">
            <a:extLst>
              <a:ext uri="{FF2B5EF4-FFF2-40B4-BE49-F238E27FC236}">
                <a16:creationId xmlns:a16="http://schemas.microsoft.com/office/drawing/2014/main" id="{0D55C216-5D86-4EC2-B6DA-EC4841B196AE}"/>
              </a:ext>
            </a:extLst>
          </p:cNvPr>
          <p:cNvPicPr>
            <a:picLocks noChangeAspect="1"/>
          </p:cNvPicPr>
          <p:nvPr/>
        </p:nvPicPr>
        <p:blipFill>
          <a:blip r:embed="rId2"/>
          <a:stretch>
            <a:fillRect/>
          </a:stretch>
        </p:blipFill>
        <p:spPr>
          <a:xfrm>
            <a:off x="8824912" y="1590675"/>
            <a:ext cx="2662237" cy="2662237"/>
          </a:xfrm>
          <a:prstGeom prst="rect">
            <a:avLst/>
          </a:prstGeom>
        </p:spPr>
      </p:pic>
    </p:spTree>
    <p:extLst>
      <p:ext uri="{BB962C8B-B14F-4D97-AF65-F5344CB8AC3E}">
        <p14:creationId xmlns:p14="http://schemas.microsoft.com/office/powerpoint/2010/main" val="2150014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t>The Division believes in a family-centered approach to working with families. At the core of this family centered practice is the belief that children have a right to be safe and secure, to be with their families, to be associated with their culture and to experience the least trauma or interference in their lives as is possible. </a:t>
            </a:r>
          </a:p>
          <a:p>
            <a:r>
              <a:rPr lang="en-US" sz="2400" u="sng" dirty="0"/>
              <a:t>Parents are not forced to enter Voluntary Kinship Arrangements, and they must recommend and agree with the person identified to serve as kin caregiver.</a:t>
            </a:r>
          </a:p>
          <a:p>
            <a:r>
              <a:rPr lang="en-US" sz="2400" dirty="0"/>
              <a:t>Families and children have the right to integrity, privacy and due process.  Kinship caregivers also have the right to be informed and involved regarding the children who have been entrusted into their care. </a:t>
            </a:r>
          </a:p>
        </p:txBody>
      </p:sp>
      <p:sp>
        <p:nvSpPr>
          <p:cNvPr id="4" name="Title 1">
            <a:extLst>
              <a:ext uri="{FF2B5EF4-FFF2-40B4-BE49-F238E27FC236}">
                <a16:creationId xmlns:a16="http://schemas.microsoft.com/office/drawing/2014/main" id="{47F2CC3A-6EA6-46B6-816E-023F6EB333CD}"/>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Voluntary Kinship Practice Guidance</a:t>
            </a:r>
          </a:p>
        </p:txBody>
      </p:sp>
    </p:spTree>
    <p:extLst>
      <p:ext uri="{BB962C8B-B14F-4D97-AF65-F5344CB8AC3E}">
        <p14:creationId xmlns:p14="http://schemas.microsoft.com/office/powerpoint/2010/main" val="1546657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CC3A-6EA6-46B6-816E-023F6EB333CD}"/>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Voluntary Kinship Practice Guidance</a:t>
            </a:r>
          </a:p>
        </p:txBody>
      </p:sp>
      <p:sp>
        <p:nvSpPr>
          <p:cNvPr id="3" name="Content Placeholder 2">
            <a:extLst>
              <a:ext uri="{FF2B5EF4-FFF2-40B4-BE49-F238E27FC236}">
                <a16:creationId xmlns:a16="http://schemas.microsoft.com/office/drawing/2014/main" id="{2B317980-3CBD-449A-919D-463395661E27}"/>
              </a:ext>
            </a:extLst>
          </p:cNvPr>
          <p:cNvSpPr>
            <a:spLocks noGrp="1"/>
          </p:cNvSpPr>
          <p:nvPr>
            <p:ph idx="1"/>
          </p:nvPr>
        </p:nvSpPr>
        <p:spPr>
          <a:xfrm>
            <a:off x="838200" y="1371600"/>
            <a:ext cx="10608365" cy="4487311"/>
          </a:xfrm>
        </p:spPr>
        <p:txBody>
          <a:bodyPr>
            <a:normAutofit/>
          </a:bodyPr>
          <a:lstStyle/>
          <a:p>
            <a:endParaRPr lang="en-US" dirty="0"/>
          </a:p>
          <a:p>
            <a:r>
              <a:rPr lang="en-US" sz="2400" dirty="0"/>
              <a:t>Voluntary Kinship does not replace the critical assessment that must be done to ensure a child is safe. A voluntary kinship arrangement cannot not be considered in situations involving chronic and/or severe child maltreatment. </a:t>
            </a:r>
          </a:p>
          <a:p>
            <a:r>
              <a:rPr lang="en-US" sz="2400" dirty="0"/>
              <a:t>Situations involving chronic and /or severe patterns of abuse and neglect should be addressed with court intervention. In addition, a voluntary kinship caregiver should not be used when the safety threats cannot be mitigated via an out of home safety plan within 90 days.</a:t>
            </a:r>
          </a:p>
          <a:p>
            <a:r>
              <a:rPr lang="en-US" sz="2400" dirty="0"/>
              <a:t> When voluntary kinship is utilized improperly, it can have a negative impact on the family, and result in a loss of trust and agency credibility. </a:t>
            </a:r>
          </a:p>
          <a:p>
            <a:endParaRPr lang="en-US" sz="24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2646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FF04E-E517-463A-8C27-363EDE59A536}"/>
              </a:ext>
            </a:extLst>
          </p:cNvPr>
          <p:cNvSpPr>
            <a:spLocks noGrp="1"/>
          </p:cNvSpPr>
          <p:nvPr>
            <p:ph type="title"/>
          </p:nvPr>
        </p:nvSpPr>
        <p:spPr/>
        <p:txBody>
          <a:bodyPr/>
          <a:lstStyle/>
          <a:p>
            <a:r>
              <a:rPr lang="en-US" dirty="0"/>
              <a:t>What </a:t>
            </a:r>
            <a:r>
              <a:rPr lang="en-US" u="sng" dirty="0"/>
              <a:t>is</a:t>
            </a:r>
            <a:r>
              <a:rPr lang="en-US" dirty="0"/>
              <a:t> our core mission in child welfare?</a:t>
            </a:r>
          </a:p>
        </p:txBody>
      </p:sp>
      <p:sp>
        <p:nvSpPr>
          <p:cNvPr id="3" name="Content Placeholder 2">
            <a:extLst>
              <a:ext uri="{FF2B5EF4-FFF2-40B4-BE49-F238E27FC236}">
                <a16:creationId xmlns:a16="http://schemas.microsoft.com/office/drawing/2014/main" id="{6F304C3B-16E4-4F64-8485-2F54A87C1284}"/>
              </a:ext>
            </a:extLst>
          </p:cNvPr>
          <p:cNvSpPr>
            <a:spLocks noGrp="1"/>
          </p:cNvSpPr>
          <p:nvPr>
            <p:ph idx="1"/>
          </p:nvPr>
        </p:nvSpPr>
        <p:spPr>
          <a:xfrm>
            <a:off x="706395" y="1833862"/>
            <a:ext cx="3972697" cy="4351338"/>
          </a:xfrm>
        </p:spPr>
        <p:txBody>
          <a:bodyPr>
            <a:normAutofit lnSpcReduction="10000"/>
          </a:bodyPr>
          <a:lstStyle/>
          <a:p>
            <a:pPr marL="514350" indent="-514350">
              <a:buAutoNum type="arabicPeriod" startAt="2"/>
            </a:pPr>
            <a:r>
              <a:rPr lang="en-US" dirty="0"/>
              <a:t>Our main role is in supporting and collaborating with other actors in this system</a:t>
            </a:r>
          </a:p>
          <a:p>
            <a:pPr lvl="1"/>
            <a:r>
              <a:rPr lang="en-US" dirty="0"/>
              <a:t>Responding to cases of child maltreatment.</a:t>
            </a:r>
          </a:p>
          <a:p>
            <a:pPr lvl="1"/>
            <a:r>
              <a:rPr lang="en-US" dirty="0"/>
              <a:t>Supporting the community in building stronger families</a:t>
            </a:r>
          </a:p>
          <a:p>
            <a:pPr lvl="1"/>
            <a:r>
              <a:rPr lang="en-US" dirty="0"/>
              <a:t>Ensuring we respect the right of the child to live in community</a:t>
            </a:r>
          </a:p>
        </p:txBody>
      </p:sp>
      <p:pic>
        <p:nvPicPr>
          <p:cNvPr id="5" name="Picture 4">
            <a:extLst>
              <a:ext uri="{FF2B5EF4-FFF2-40B4-BE49-F238E27FC236}">
                <a16:creationId xmlns:a16="http://schemas.microsoft.com/office/drawing/2014/main" id="{AA113AFE-9370-4DA9-B6D7-82F158FE79B2}"/>
              </a:ext>
            </a:extLst>
          </p:cNvPr>
          <p:cNvPicPr>
            <a:picLocks noChangeAspect="1"/>
          </p:cNvPicPr>
          <p:nvPr/>
        </p:nvPicPr>
        <p:blipFill>
          <a:blip r:embed="rId2"/>
          <a:stretch>
            <a:fillRect/>
          </a:stretch>
        </p:blipFill>
        <p:spPr>
          <a:xfrm>
            <a:off x="4876049" y="1690688"/>
            <a:ext cx="5951710" cy="4937760"/>
          </a:xfrm>
          <a:prstGeom prst="rect">
            <a:avLst/>
          </a:prstGeom>
        </p:spPr>
      </p:pic>
    </p:spTree>
    <p:extLst>
      <p:ext uri="{BB962C8B-B14F-4D97-AF65-F5344CB8AC3E}">
        <p14:creationId xmlns:p14="http://schemas.microsoft.com/office/powerpoint/2010/main" val="6238255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1DE4-69AE-4F0B-AE13-120AA101FD5B}"/>
              </a:ext>
            </a:extLst>
          </p:cNvPr>
          <p:cNvSpPr>
            <a:spLocks noGrp="1"/>
          </p:cNvSpPr>
          <p:nvPr>
            <p:ph type="title"/>
          </p:nvPr>
        </p:nvSpPr>
        <p:spPr>
          <a:xfrm>
            <a:off x="838200" y="638080"/>
            <a:ext cx="10515600" cy="1325563"/>
          </a:xfrm>
        </p:spPr>
        <p:txBody>
          <a:bodyPr/>
          <a:lstStyle/>
          <a:p>
            <a:pPr algn="ctr"/>
            <a:r>
              <a:rPr lang="en-US" b="1" dirty="0">
                <a:effectLst>
                  <a:outerShdw blurRad="38100" dist="38100" dir="2700000" algn="tl">
                    <a:srgbClr val="000000">
                      <a:alpha val="43137"/>
                    </a:srgbClr>
                  </a:outerShdw>
                </a:effectLst>
              </a:rPr>
              <a:t>Seeking Court Intervention</a:t>
            </a:r>
          </a:p>
        </p:txBody>
      </p:sp>
      <p:sp>
        <p:nvSpPr>
          <p:cNvPr id="3" name="Content Placeholder 2">
            <a:extLst>
              <a:ext uri="{FF2B5EF4-FFF2-40B4-BE49-F238E27FC236}">
                <a16:creationId xmlns:a16="http://schemas.microsoft.com/office/drawing/2014/main" id="{61D3E76B-2172-4E8F-B7D3-A984EB92D8A9}"/>
              </a:ext>
            </a:extLst>
          </p:cNvPr>
          <p:cNvSpPr>
            <a:spLocks noGrp="1"/>
          </p:cNvSpPr>
          <p:nvPr>
            <p:ph idx="1"/>
          </p:nvPr>
        </p:nvSpPr>
        <p:spPr>
          <a:xfrm>
            <a:off x="838200" y="1948810"/>
            <a:ext cx="10515600" cy="4351338"/>
          </a:xfrm>
        </p:spPr>
        <p:txBody>
          <a:bodyPr/>
          <a:lstStyle/>
          <a:p>
            <a:pPr marL="0" indent="0">
              <a:buNone/>
            </a:pPr>
            <a:endParaRPr lang="en-US" dirty="0"/>
          </a:p>
          <a:p>
            <a:r>
              <a:rPr lang="en-US" sz="2400" dirty="0"/>
              <a:t>At any time during this 90-day arrangement if the caregiver is showing minimal to no progress towards behavioral change, or the conditions for return cannot be met court intervention must be pursued immediately.  </a:t>
            </a:r>
            <a:endParaRPr lang="en-US" sz="2400" dirty="0">
              <a:solidFill>
                <a:srgbClr val="FF0000"/>
              </a:solidFill>
            </a:endParaRPr>
          </a:p>
          <a:p>
            <a:r>
              <a:rPr lang="en-US" sz="2400" dirty="0"/>
              <a:t>Good supervision and case work practice will reflect court action taken on all cases prior the 90th day.</a:t>
            </a:r>
          </a:p>
          <a:p>
            <a:endParaRPr lang="en-US" sz="2400" dirty="0"/>
          </a:p>
          <a:p>
            <a:pPr marL="0" indent="0">
              <a:buNone/>
            </a:pPr>
            <a:endParaRPr lang="en-US" dirty="0"/>
          </a:p>
        </p:txBody>
      </p:sp>
      <p:pic>
        <p:nvPicPr>
          <p:cNvPr id="6" name="Picture 5" descr="A picture containing device, scale&#10;&#10;Description automatically generated">
            <a:extLst>
              <a:ext uri="{FF2B5EF4-FFF2-40B4-BE49-F238E27FC236}">
                <a16:creationId xmlns:a16="http://schemas.microsoft.com/office/drawing/2014/main" id="{B1F89690-920A-4905-B0B1-3D5A2648C307}"/>
              </a:ext>
            </a:extLst>
          </p:cNvPr>
          <p:cNvPicPr>
            <a:picLocks noChangeAspect="1"/>
          </p:cNvPicPr>
          <p:nvPr/>
        </p:nvPicPr>
        <p:blipFill>
          <a:blip r:embed="rId2"/>
          <a:stretch>
            <a:fillRect/>
          </a:stretch>
        </p:blipFill>
        <p:spPr>
          <a:xfrm>
            <a:off x="8782050" y="4508525"/>
            <a:ext cx="2695575" cy="2178025"/>
          </a:xfrm>
          <a:prstGeom prst="rect">
            <a:avLst/>
          </a:prstGeom>
        </p:spPr>
      </p:pic>
    </p:spTree>
    <p:extLst>
      <p:ext uri="{BB962C8B-B14F-4D97-AF65-F5344CB8AC3E}">
        <p14:creationId xmlns:p14="http://schemas.microsoft.com/office/powerpoint/2010/main" val="2861856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ell phone&#10;&#10;Description generated with high confidence">
            <a:extLst>
              <a:ext uri="{FF2B5EF4-FFF2-40B4-BE49-F238E27FC236}">
                <a16:creationId xmlns:a16="http://schemas.microsoft.com/office/drawing/2014/main" id="{F09F1052-BC04-4CE9-91E1-2739D9C52A6C}"/>
              </a:ext>
            </a:extLst>
          </p:cNvPr>
          <p:cNvPicPr>
            <a:picLocks noChangeAspect="1"/>
          </p:cNvPicPr>
          <p:nvPr/>
        </p:nvPicPr>
        <p:blipFill rotWithShape="1">
          <a:blip r:embed="rId2"/>
          <a:srcRect t="3483" b="7264"/>
          <a:stretch/>
        </p:blipFill>
        <p:spPr>
          <a:xfrm>
            <a:off x="411984" y="632595"/>
            <a:ext cx="11295529" cy="6121021"/>
          </a:xfrm>
          <a:prstGeom prst="rect">
            <a:avLst/>
          </a:prstGeom>
        </p:spPr>
      </p:pic>
      <p:sp>
        <p:nvSpPr>
          <p:cNvPr id="2" name="Oval 1">
            <a:extLst>
              <a:ext uri="{FF2B5EF4-FFF2-40B4-BE49-F238E27FC236}">
                <a16:creationId xmlns:a16="http://schemas.microsoft.com/office/drawing/2014/main" id="{97DE47D7-2EA6-409A-B1A8-168E4061D687}"/>
              </a:ext>
            </a:extLst>
          </p:cNvPr>
          <p:cNvSpPr/>
          <p:nvPr/>
        </p:nvSpPr>
        <p:spPr>
          <a:xfrm>
            <a:off x="7194176" y="5116158"/>
            <a:ext cx="1097280" cy="1008529"/>
          </a:xfrm>
          <a:prstGeom prst="ellipse">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2E2C4EE1-86E4-4F92-9EFD-32B07EAAA3C2}"/>
              </a:ext>
            </a:extLst>
          </p:cNvPr>
          <p:cNvPicPr>
            <a:picLocks noChangeAspect="1"/>
          </p:cNvPicPr>
          <p:nvPr/>
        </p:nvPicPr>
        <p:blipFill>
          <a:blip r:embed="rId3"/>
          <a:stretch>
            <a:fillRect/>
          </a:stretch>
        </p:blipFill>
        <p:spPr>
          <a:xfrm>
            <a:off x="4278917" y="1484471"/>
            <a:ext cx="1146147" cy="1060796"/>
          </a:xfrm>
          <a:prstGeom prst="rect">
            <a:avLst/>
          </a:prstGeom>
        </p:spPr>
      </p:pic>
      <p:pic>
        <p:nvPicPr>
          <p:cNvPr id="4" name="Picture 3">
            <a:extLst>
              <a:ext uri="{FF2B5EF4-FFF2-40B4-BE49-F238E27FC236}">
                <a16:creationId xmlns:a16="http://schemas.microsoft.com/office/drawing/2014/main" id="{7E825573-97C8-420E-92F1-F849C1E42FE6}"/>
              </a:ext>
            </a:extLst>
          </p:cNvPr>
          <p:cNvPicPr>
            <a:picLocks noChangeAspect="1"/>
          </p:cNvPicPr>
          <p:nvPr/>
        </p:nvPicPr>
        <p:blipFill>
          <a:blip r:embed="rId3"/>
          <a:stretch>
            <a:fillRect/>
          </a:stretch>
        </p:blipFill>
        <p:spPr>
          <a:xfrm>
            <a:off x="8776489" y="1397386"/>
            <a:ext cx="1146147" cy="1060796"/>
          </a:xfrm>
          <a:prstGeom prst="rect">
            <a:avLst/>
          </a:prstGeom>
        </p:spPr>
      </p:pic>
      <p:sp>
        <p:nvSpPr>
          <p:cNvPr id="8" name="Rectangle 7">
            <a:extLst>
              <a:ext uri="{FF2B5EF4-FFF2-40B4-BE49-F238E27FC236}">
                <a16:creationId xmlns:a16="http://schemas.microsoft.com/office/drawing/2014/main" id="{50E0C74F-9822-460D-B9FD-C15BA459071C}"/>
              </a:ext>
            </a:extLst>
          </p:cNvPr>
          <p:cNvSpPr/>
          <p:nvPr/>
        </p:nvSpPr>
        <p:spPr>
          <a:xfrm>
            <a:off x="4390435" y="3516088"/>
            <a:ext cx="923109" cy="12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rPr>
              <a:t>Seek</a:t>
            </a:r>
          </a:p>
        </p:txBody>
      </p:sp>
      <p:sp>
        <p:nvSpPr>
          <p:cNvPr id="9" name="Rectangle 8">
            <a:extLst>
              <a:ext uri="{FF2B5EF4-FFF2-40B4-BE49-F238E27FC236}">
                <a16:creationId xmlns:a16="http://schemas.microsoft.com/office/drawing/2014/main" id="{68D83A1A-4698-4FCA-A442-7864A0F598DC}"/>
              </a:ext>
            </a:extLst>
          </p:cNvPr>
          <p:cNvSpPr/>
          <p:nvPr/>
        </p:nvSpPr>
        <p:spPr>
          <a:xfrm>
            <a:off x="4390435" y="3735978"/>
            <a:ext cx="923109" cy="12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5112A818-1D83-4F3C-BCE4-69E4507701AA}"/>
              </a:ext>
            </a:extLst>
          </p:cNvPr>
          <p:cNvSpPr/>
          <p:nvPr/>
        </p:nvSpPr>
        <p:spPr>
          <a:xfrm>
            <a:off x="5162869" y="3648891"/>
            <a:ext cx="150675" cy="87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Speech Bubble: Rectangle with Corners Rounded 4">
            <a:extLst>
              <a:ext uri="{FF2B5EF4-FFF2-40B4-BE49-F238E27FC236}">
                <a16:creationId xmlns:a16="http://schemas.microsoft.com/office/drawing/2014/main" id="{DE62F601-57CC-4080-981B-E186F1CEDA67}"/>
              </a:ext>
            </a:extLst>
          </p:cNvPr>
          <p:cNvSpPr/>
          <p:nvPr/>
        </p:nvSpPr>
        <p:spPr>
          <a:xfrm>
            <a:off x="10077450" y="897609"/>
            <a:ext cx="1238250" cy="612648"/>
          </a:xfrm>
          <a:prstGeom prst="wedgeRoundRectCallout">
            <a:avLst>
              <a:gd name="adj1" fmla="val -65625"/>
              <a:gd name="adj2" fmla="val 780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7-10 day Family Meeting</a:t>
            </a:r>
          </a:p>
        </p:txBody>
      </p:sp>
      <p:sp>
        <p:nvSpPr>
          <p:cNvPr id="11" name="Speech Bubble: Rectangle with Corners Rounded 10">
            <a:extLst>
              <a:ext uri="{FF2B5EF4-FFF2-40B4-BE49-F238E27FC236}">
                <a16:creationId xmlns:a16="http://schemas.microsoft.com/office/drawing/2014/main" id="{0004806E-2BF5-47B5-9B4B-CE296276C1E9}"/>
              </a:ext>
            </a:extLst>
          </p:cNvPr>
          <p:cNvSpPr/>
          <p:nvPr/>
        </p:nvSpPr>
        <p:spPr>
          <a:xfrm>
            <a:off x="10077450" y="4898109"/>
            <a:ext cx="914400" cy="612648"/>
          </a:xfrm>
          <a:prstGeom prst="wedgeRoundRectCallout">
            <a:avLst>
              <a:gd name="adj1" fmla="val -65625"/>
              <a:gd name="adj2" fmla="val 780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45</a:t>
            </a:r>
            <a:r>
              <a:rPr kumimoji="0" lang="en-US" sz="1400" b="1" i="0" u="none" strike="noStrike" kern="1200" cap="none" spc="0" normalizeH="0" baseline="30000" noProof="0" dirty="0">
                <a:ln>
                  <a:noFill/>
                </a:ln>
                <a:solidFill>
                  <a:prstClr val="white"/>
                </a:solidFill>
                <a:effectLst/>
                <a:uLnTx/>
                <a:uFillTx/>
                <a:latin typeface="Calibri" panose="020F0502020204030204"/>
                <a:ea typeface="+mn-ea"/>
                <a:cs typeface="+mn-cs"/>
              </a:rPr>
              <a:t>th</a:t>
            </a:r>
            <a:r>
              <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rPr>
              <a:t> Day Meeting </a:t>
            </a:r>
          </a:p>
        </p:txBody>
      </p:sp>
    </p:spTree>
    <p:extLst>
      <p:ext uri="{BB962C8B-B14F-4D97-AF65-F5344CB8AC3E}">
        <p14:creationId xmlns:p14="http://schemas.microsoft.com/office/powerpoint/2010/main" val="3276464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166E4CF-18DF-4297-8DDA-944108FC2B51}"/>
              </a:ext>
            </a:extLst>
          </p:cNvPr>
          <p:cNvPicPr>
            <a:picLocks noChangeAspect="1"/>
          </p:cNvPicPr>
          <p:nvPr/>
        </p:nvPicPr>
        <p:blipFill>
          <a:blip r:embed="rId2"/>
          <a:stretch>
            <a:fillRect/>
          </a:stretch>
        </p:blipFill>
        <p:spPr>
          <a:xfrm>
            <a:off x="1575515" y="1081391"/>
            <a:ext cx="9040969" cy="4695217"/>
          </a:xfrm>
          <a:prstGeom prst="rect">
            <a:avLst/>
          </a:prstGeom>
        </p:spPr>
      </p:pic>
    </p:spTree>
    <p:extLst>
      <p:ext uri="{BB962C8B-B14F-4D97-AF65-F5344CB8AC3E}">
        <p14:creationId xmlns:p14="http://schemas.microsoft.com/office/powerpoint/2010/main" val="21208328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75AC-61C1-4C0A-A14A-545FCEFE76AD}"/>
              </a:ext>
            </a:extLst>
          </p:cNvPr>
          <p:cNvSpPr>
            <a:spLocks noGrp="1"/>
          </p:cNvSpPr>
          <p:nvPr>
            <p:ph type="title"/>
          </p:nvPr>
        </p:nvSpPr>
        <p:spPr>
          <a:xfrm>
            <a:off x="838200" y="365126"/>
            <a:ext cx="10515600" cy="948770"/>
          </a:xfrm>
        </p:spPr>
        <p:txBody>
          <a:bodyPr/>
          <a:lstStyle/>
          <a:p>
            <a:r>
              <a:rPr lang="en-US" dirty="0"/>
              <a:t>Voluntary Kinship Package</a:t>
            </a:r>
          </a:p>
        </p:txBody>
      </p:sp>
      <p:sp>
        <p:nvSpPr>
          <p:cNvPr id="3" name="Content Placeholder 2">
            <a:extLst>
              <a:ext uri="{FF2B5EF4-FFF2-40B4-BE49-F238E27FC236}">
                <a16:creationId xmlns:a16="http://schemas.microsoft.com/office/drawing/2014/main" id="{B148F4F8-0637-467F-B3DB-3883C35D0ED4}"/>
              </a:ext>
            </a:extLst>
          </p:cNvPr>
          <p:cNvSpPr>
            <a:spLocks noGrp="1"/>
          </p:cNvSpPr>
          <p:nvPr>
            <p:ph idx="1"/>
          </p:nvPr>
        </p:nvSpPr>
        <p:spPr>
          <a:xfrm>
            <a:off x="186431" y="1251751"/>
            <a:ext cx="11167369" cy="5495277"/>
          </a:xfrm>
        </p:spPr>
        <p:txBody>
          <a:bodyPr>
            <a:normAutofit fontScale="77500" lnSpcReduction="20000"/>
          </a:bodyPr>
          <a:lstStyle/>
          <a:p>
            <a:r>
              <a:rPr lang="en-US" dirty="0"/>
              <a:t>Goal:  Design a program that:</a:t>
            </a:r>
          </a:p>
          <a:p>
            <a:pPr marL="914400" lvl="1" indent="-457200">
              <a:buAutoNum type="arabicPeriod"/>
            </a:pPr>
            <a:r>
              <a:rPr lang="en-US" dirty="0"/>
              <a:t>Identifies children who are </a:t>
            </a:r>
            <a:r>
              <a:rPr lang="en-US" u="sng" dirty="0"/>
              <a:t>not safe </a:t>
            </a:r>
            <a:r>
              <a:rPr lang="en-US" dirty="0"/>
              <a:t>with parents, whose parental issues we believe we can fix within six months, and who have an identified relative/fictive kin with whom they might stay voluntarily.</a:t>
            </a:r>
          </a:p>
          <a:p>
            <a:pPr marL="914400" lvl="1" indent="-457200">
              <a:buAutoNum type="arabicPeriod"/>
            </a:pPr>
            <a:r>
              <a:rPr lang="en-US" dirty="0"/>
              <a:t>Provides financial support to the relative or fictive-kin caregiver, starting on day 1 of the kinship arrangement, to include:</a:t>
            </a:r>
          </a:p>
          <a:p>
            <a:pPr lvl="2"/>
            <a:r>
              <a:rPr lang="en-US" dirty="0"/>
              <a:t>A stipend for the child’s care</a:t>
            </a:r>
          </a:p>
          <a:p>
            <a:pPr lvl="2"/>
            <a:r>
              <a:rPr lang="en-US" dirty="0"/>
              <a:t>Free/subsidized daycare</a:t>
            </a:r>
          </a:p>
          <a:p>
            <a:pPr marL="914400" lvl="1" indent="-457200">
              <a:buFont typeface="+mj-lt"/>
              <a:buAutoNum type="arabicPeriod"/>
            </a:pPr>
            <a:r>
              <a:rPr lang="en-US" dirty="0"/>
              <a:t>Provides “expanded family preservation” services that help the kinship caregiver, the child, and the parent.</a:t>
            </a:r>
          </a:p>
          <a:p>
            <a:pPr marL="914400" lvl="1" indent="-457200">
              <a:buFont typeface="+mj-lt"/>
              <a:buAutoNum type="arabicPeriod"/>
            </a:pPr>
            <a:r>
              <a:rPr lang="en-US" dirty="0"/>
              <a:t>Holds to a deadline of six months:</a:t>
            </a:r>
          </a:p>
          <a:p>
            <a:pPr lvl="2"/>
            <a:r>
              <a:rPr lang="en-US" dirty="0"/>
              <a:t>When child is safe, return to family preservation.</a:t>
            </a:r>
          </a:p>
          <a:p>
            <a:pPr lvl="2"/>
            <a:r>
              <a:rPr lang="en-US" dirty="0"/>
              <a:t>If parent uncooperative and child is not safe, look at relative foster care.</a:t>
            </a:r>
          </a:p>
          <a:p>
            <a:r>
              <a:rPr lang="en-US" dirty="0"/>
              <a:t>Cost of six-month foster care stay:  $13,500 </a:t>
            </a:r>
            <a:r>
              <a:rPr lang="en-US" u="sng" dirty="0"/>
              <a:t>minimum</a:t>
            </a:r>
            <a:r>
              <a:rPr lang="en-US" dirty="0"/>
              <a:t> (not counting additional administrative burdens).</a:t>
            </a:r>
          </a:p>
          <a:p>
            <a:r>
              <a:rPr lang="en-US" dirty="0"/>
              <a:t>Cost of six-month voluntary kinship package:</a:t>
            </a:r>
          </a:p>
          <a:p>
            <a:pPr lvl="1"/>
            <a:r>
              <a:rPr lang="en-US" dirty="0"/>
              <a:t>Child care:  			$4320</a:t>
            </a:r>
          </a:p>
          <a:p>
            <a:pPr lvl="1"/>
            <a:r>
              <a:rPr lang="en-US" dirty="0"/>
              <a:t>Supportive services: 		$1500</a:t>
            </a:r>
          </a:p>
          <a:p>
            <a:pPr lvl="1"/>
            <a:r>
              <a:rPr lang="en-US" dirty="0"/>
              <a:t>Enhanced TANF:  		$1800</a:t>
            </a:r>
          </a:p>
          <a:p>
            <a:pPr marL="914400" lvl="2" indent="0">
              <a:buNone/>
            </a:pPr>
            <a:r>
              <a:rPr lang="en-US" dirty="0"/>
              <a:t>			</a:t>
            </a:r>
            <a:r>
              <a:rPr lang="en-US" sz="2900" dirty="0"/>
              <a:t>========</a:t>
            </a:r>
          </a:p>
          <a:p>
            <a:pPr marL="914400" lvl="2" indent="0">
              <a:buNone/>
            </a:pPr>
            <a:r>
              <a:rPr lang="en-US" sz="2900" dirty="0"/>
              <a:t>			$10,620 </a:t>
            </a:r>
          </a:p>
        </p:txBody>
      </p:sp>
    </p:spTree>
    <p:extLst>
      <p:ext uri="{BB962C8B-B14F-4D97-AF65-F5344CB8AC3E}">
        <p14:creationId xmlns:p14="http://schemas.microsoft.com/office/powerpoint/2010/main" val="1228036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FF04E-E517-463A-8C27-363EDE59A536}"/>
              </a:ext>
            </a:extLst>
          </p:cNvPr>
          <p:cNvSpPr>
            <a:spLocks noGrp="1"/>
          </p:cNvSpPr>
          <p:nvPr>
            <p:ph type="title"/>
          </p:nvPr>
        </p:nvSpPr>
        <p:spPr/>
        <p:txBody>
          <a:bodyPr/>
          <a:lstStyle/>
          <a:p>
            <a:r>
              <a:rPr lang="en-US" dirty="0"/>
              <a:t>What </a:t>
            </a:r>
            <a:r>
              <a:rPr lang="en-US" u="sng" dirty="0"/>
              <a:t>is</a:t>
            </a:r>
            <a:r>
              <a:rPr lang="en-US" dirty="0"/>
              <a:t> our core mission in child welfare?</a:t>
            </a:r>
          </a:p>
        </p:txBody>
      </p:sp>
      <p:sp>
        <p:nvSpPr>
          <p:cNvPr id="3" name="Content Placeholder 2">
            <a:extLst>
              <a:ext uri="{FF2B5EF4-FFF2-40B4-BE49-F238E27FC236}">
                <a16:creationId xmlns:a16="http://schemas.microsoft.com/office/drawing/2014/main" id="{6F304C3B-16E4-4F64-8485-2F54A87C1284}"/>
              </a:ext>
            </a:extLst>
          </p:cNvPr>
          <p:cNvSpPr>
            <a:spLocks noGrp="1"/>
          </p:cNvSpPr>
          <p:nvPr>
            <p:ph idx="1"/>
          </p:nvPr>
        </p:nvSpPr>
        <p:spPr>
          <a:xfrm>
            <a:off x="838200" y="1825625"/>
            <a:ext cx="9211962" cy="4351338"/>
          </a:xfrm>
        </p:spPr>
        <p:txBody>
          <a:bodyPr/>
          <a:lstStyle/>
          <a:p>
            <a:pPr marL="514350" indent="-514350">
              <a:buAutoNum type="arabicPeriod" startAt="3"/>
            </a:pPr>
            <a:r>
              <a:rPr lang="en-US" b="1" dirty="0"/>
              <a:t>We have to simplify our work and our workload to respond to the cases of highest priority.</a:t>
            </a:r>
          </a:p>
          <a:p>
            <a:pPr lvl="1"/>
            <a:r>
              <a:rPr lang="en-US" dirty="0"/>
              <a:t>What are the Safety Threats if the Child Remains in the Home Without Intervention? </a:t>
            </a:r>
          </a:p>
          <a:p>
            <a:pPr lvl="1"/>
            <a:r>
              <a:rPr lang="en-US" dirty="0"/>
              <a:t>What are the Child’s Vulnerabilities?</a:t>
            </a:r>
          </a:p>
          <a:p>
            <a:pPr lvl="1"/>
            <a:r>
              <a:rPr lang="en-US" dirty="0"/>
              <a:t>What Parental/Caregiver Protective Capacities Exist/Are Lacking?</a:t>
            </a:r>
          </a:p>
          <a:p>
            <a:pPr lvl="1"/>
            <a:endParaRPr lang="en-US" dirty="0"/>
          </a:p>
          <a:p>
            <a:pPr lvl="1"/>
            <a:r>
              <a:rPr lang="en-US" dirty="0"/>
              <a:t>The task:  balancing these to determine whether the child can be kept reasonably safe in the home and/or community.</a:t>
            </a:r>
          </a:p>
          <a:p>
            <a:pPr marL="457200" lvl="1" indent="0">
              <a:buNone/>
            </a:pPr>
            <a:endParaRPr lang="en-US" dirty="0"/>
          </a:p>
        </p:txBody>
      </p:sp>
    </p:spTree>
    <p:extLst>
      <p:ext uri="{BB962C8B-B14F-4D97-AF65-F5344CB8AC3E}">
        <p14:creationId xmlns:p14="http://schemas.microsoft.com/office/powerpoint/2010/main" val="4239806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FF04E-E517-463A-8C27-363EDE59A536}"/>
              </a:ext>
            </a:extLst>
          </p:cNvPr>
          <p:cNvSpPr>
            <a:spLocks noGrp="1"/>
          </p:cNvSpPr>
          <p:nvPr>
            <p:ph type="title"/>
          </p:nvPr>
        </p:nvSpPr>
        <p:spPr/>
        <p:txBody>
          <a:bodyPr/>
          <a:lstStyle/>
          <a:p>
            <a:r>
              <a:rPr lang="en-US" dirty="0"/>
              <a:t>What </a:t>
            </a:r>
            <a:r>
              <a:rPr lang="en-US" u="sng" dirty="0"/>
              <a:t>is</a:t>
            </a:r>
            <a:r>
              <a:rPr lang="en-US" dirty="0"/>
              <a:t> our core mission in child welfare?</a:t>
            </a:r>
          </a:p>
        </p:txBody>
      </p:sp>
      <p:sp>
        <p:nvSpPr>
          <p:cNvPr id="3" name="Content Placeholder 2">
            <a:extLst>
              <a:ext uri="{FF2B5EF4-FFF2-40B4-BE49-F238E27FC236}">
                <a16:creationId xmlns:a16="http://schemas.microsoft.com/office/drawing/2014/main" id="{6F304C3B-16E4-4F64-8485-2F54A87C1284}"/>
              </a:ext>
            </a:extLst>
          </p:cNvPr>
          <p:cNvSpPr>
            <a:spLocks noGrp="1"/>
          </p:cNvSpPr>
          <p:nvPr>
            <p:ph idx="1"/>
          </p:nvPr>
        </p:nvSpPr>
        <p:spPr>
          <a:xfrm>
            <a:off x="838200" y="1825625"/>
            <a:ext cx="9211962" cy="4351338"/>
          </a:xfrm>
        </p:spPr>
        <p:txBody>
          <a:bodyPr/>
          <a:lstStyle/>
          <a:p>
            <a:pPr marL="0" indent="0">
              <a:buNone/>
            </a:pPr>
            <a:r>
              <a:rPr lang="en-US" dirty="0"/>
              <a:t>4.	If we can safely keep a child out of our custody and in his or her own community while we fix the family dysfunction, everybody wins.</a:t>
            </a:r>
          </a:p>
          <a:p>
            <a:pPr lvl="1"/>
            <a:r>
              <a:rPr lang="en-US" dirty="0"/>
              <a:t>Less expensive</a:t>
            </a:r>
          </a:p>
          <a:p>
            <a:pPr lvl="1"/>
            <a:r>
              <a:rPr lang="en-US" dirty="0"/>
              <a:t>Less traumatic</a:t>
            </a:r>
          </a:p>
          <a:p>
            <a:pPr lvl="1"/>
            <a:r>
              <a:rPr lang="en-US" dirty="0"/>
              <a:t>Still provides opportunity for all partners and voices to be involved.</a:t>
            </a:r>
          </a:p>
          <a:p>
            <a:pPr lvl="1"/>
            <a:endParaRPr lang="en-US" dirty="0"/>
          </a:p>
        </p:txBody>
      </p:sp>
    </p:spTree>
    <p:extLst>
      <p:ext uri="{BB962C8B-B14F-4D97-AF65-F5344CB8AC3E}">
        <p14:creationId xmlns:p14="http://schemas.microsoft.com/office/powerpoint/2010/main" val="39980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F0CD-D649-4D8D-A3ED-4EAF1E0537A4}"/>
              </a:ext>
            </a:extLst>
          </p:cNvPr>
          <p:cNvSpPr>
            <a:spLocks noGrp="1"/>
          </p:cNvSpPr>
          <p:nvPr>
            <p:ph type="title"/>
          </p:nvPr>
        </p:nvSpPr>
        <p:spPr/>
        <p:txBody>
          <a:bodyPr/>
          <a:lstStyle/>
          <a:p>
            <a:r>
              <a:rPr lang="en-US" dirty="0"/>
              <a:t>What </a:t>
            </a:r>
            <a:r>
              <a:rPr lang="en-US" u="sng" dirty="0"/>
              <a:t>is</a:t>
            </a:r>
            <a:r>
              <a:rPr lang="en-US" dirty="0"/>
              <a:t> our core mission in child welfare?</a:t>
            </a:r>
          </a:p>
        </p:txBody>
      </p:sp>
      <p:sp>
        <p:nvSpPr>
          <p:cNvPr id="3" name="Content Placeholder 2">
            <a:extLst>
              <a:ext uri="{FF2B5EF4-FFF2-40B4-BE49-F238E27FC236}">
                <a16:creationId xmlns:a16="http://schemas.microsoft.com/office/drawing/2014/main" id="{653E4236-9AD4-4809-B5D4-765FC805C30C}"/>
              </a:ext>
            </a:extLst>
          </p:cNvPr>
          <p:cNvSpPr>
            <a:spLocks noGrp="1"/>
          </p:cNvSpPr>
          <p:nvPr>
            <p:ph idx="1"/>
          </p:nvPr>
        </p:nvSpPr>
        <p:spPr/>
        <p:txBody>
          <a:bodyPr>
            <a:normAutofit/>
          </a:bodyPr>
          <a:lstStyle/>
          <a:p>
            <a:pPr marL="0" indent="0">
              <a:buNone/>
            </a:pPr>
            <a:r>
              <a:rPr lang="en-US" sz="3600" dirty="0"/>
              <a:t>5.	Time is of the essence when a child is in our care.</a:t>
            </a:r>
          </a:p>
          <a:p>
            <a:pPr lvl="1"/>
            <a:r>
              <a:rPr lang="en-US" sz="3200" dirty="0"/>
              <a:t>Reunification or Alternative Permanency?</a:t>
            </a:r>
          </a:p>
          <a:p>
            <a:pPr marL="0" indent="0">
              <a:buNone/>
            </a:pPr>
            <a:r>
              <a:rPr lang="en-US" sz="3600" dirty="0"/>
              <a:t>“</a:t>
            </a:r>
            <a:r>
              <a:rPr lang="en-US" dirty="0"/>
              <a:t>Do or not do”</a:t>
            </a:r>
          </a:p>
          <a:p>
            <a:pPr marL="1828800" lvl="4" indent="0">
              <a:buNone/>
            </a:pPr>
            <a:r>
              <a:rPr lang="en-US" sz="2800" dirty="0"/>
              <a:t>-Yoda</a:t>
            </a:r>
          </a:p>
          <a:p>
            <a:pPr marL="0" indent="0">
              <a:buNone/>
            </a:pPr>
            <a:r>
              <a:rPr lang="en-US" dirty="0"/>
              <a:t>“Know when to hold `</a:t>
            </a:r>
            <a:r>
              <a:rPr lang="en-US" dirty="0" err="1"/>
              <a:t>em</a:t>
            </a:r>
            <a:r>
              <a:rPr lang="en-US" dirty="0"/>
              <a:t>, know when to fold `</a:t>
            </a:r>
            <a:r>
              <a:rPr lang="en-US" dirty="0" err="1"/>
              <a:t>em</a:t>
            </a:r>
            <a:r>
              <a:rPr lang="en-US" dirty="0"/>
              <a:t>.”</a:t>
            </a:r>
          </a:p>
          <a:p>
            <a:pPr marL="0" indent="0">
              <a:buNone/>
            </a:pPr>
            <a:r>
              <a:rPr lang="en-US" dirty="0"/>
              <a:t>							-Kenny Rogers</a:t>
            </a:r>
          </a:p>
          <a:p>
            <a:pPr marL="0" indent="0">
              <a:buNone/>
            </a:pPr>
            <a:r>
              <a:rPr lang="en-US" dirty="0"/>
              <a:t>“Fish or cut bait.”</a:t>
            </a:r>
          </a:p>
          <a:p>
            <a:pPr marL="0" indent="0">
              <a:buNone/>
            </a:pPr>
            <a:r>
              <a:rPr lang="en-US" dirty="0"/>
              <a:t>		-Tom </a:t>
            </a:r>
          </a:p>
        </p:txBody>
      </p:sp>
    </p:spTree>
    <p:extLst>
      <p:ext uri="{BB962C8B-B14F-4D97-AF65-F5344CB8AC3E}">
        <p14:creationId xmlns:p14="http://schemas.microsoft.com/office/powerpoint/2010/main" val="320836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369332"/>
          </a:xfrm>
          <a:prstGeom prst="rect">
            <a:avLst/>
          </a:prstGeom>
          <a:noFill/>
        </p:spPr>
        <p:txBody>
          <a:bodyPr wrap="square" rtlCol="0">
            <a:spAutoFit/>
          </a:bodyPr>
          <a:lstStyle/>
          <a:p>
            <a:pPr algn="ctr"/>
            <a:r>
              <a:rPr lang="en-US"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2203565" y="1652562"/>
            <a:ext cx="2278251" cy="369332"/>
          </a:xfrm>
          <a:prstGeom prst="rect">
            <a:avLst/>
          </a:prstGeom>
          <a:noFill/>
        </p:spPr>
        <p:txBody>
          <a:bodyPr wrap="square" rtlCol="0">
            <a:spAutoFit/>
          </a:bodyPr>
          <a:lstStyle/>
          <a:p>
            <a:r>
              <a:rPr lang="en-US" dirty="0"/>
              <a:t>In-home Safety Plan</a:t>
            </a:r>
          </a:p>
        </p:txBody>
      </p:sp>
      <p:sp>
        <p:nvSpPr>
          <p:cNvPr id="6" name="TextBox 5">
            <a:extLst>
              <a:ext uri="{FF2B5EF4-FFF2-40B4-BE49-F238E27FC236}">
                <a16:creationId xmlns:a16="http://schemas.microsoft.com/office/drawing/2014/main" id="{F3EFFD3C-4777-433D-A117-D6300BC0C77D}"/>
              </a:ext>
            </a:extLst>
          </p:cNvPr>
          <p:cNvSpPr txBox="1"/>
          <p:nvPr/>
        </p:nvSpPr>
        <p:spPr>
          <a:xfrm>
            <a:off x="774915" y="2361278"/>
            <a:ext cx="1300609" cy="369332"/>
          </a:xfrm>
          <a:prstGeom prst="rect">
            <a:avLst/>
          </a:prstGeom>
          <a:noFill/>
        </p:spPr>
        <p:txBody>
          <a:bodyPr wrap="square" rtlCol="0">
            <a:spAutoFit/>
          </a:bodyPr>
          <a:lstStyle/>
          <a:p>
            <a:r>
              <a:rPr lang="en-US" dirty="0"/>
              <a:t>Effective</a:t>
            </a:r>
          </a:p>
        </p:txBody>
      </p:sp>
      <p:sp>
        <p:nvSpPr>
          <p:cNvPr id="7" name="TextBox 6">
            <a:extLst>
              <a:ext uri="{FF2B5EF4-FFF2-40B4-BE49-F238E27FC236}">
                <a16:creationId xmlns:a16="http://schemas.microsoft.com/office/drawing/2014/main" id="{60838B72-D68B-42DD-9E4B-3B60B1F4C62D}"/>
              </a:ext>
            </a:extLst>
          </p:cNvPr>
          <p:cNvSpPr txBox="1"/>
          <p:nvPr/>
        </p:nvSpPr>
        <p:spPr>
          <a:xfrm>
            <a:off x="3250635" y="2322185"/>
            <a:ext cx="1518834" cy="369332"/>
          </a:xfrm>
          <a:prstGeom prst="rect">
            <a:avLst/>
          </a:prstGeom>
          <a:noFill/>
        </p:spPr>
        <p:txBody>
          <a:bodyPr wrap="square" rtlCol="0">
            <a:spAutoFit/>
          </a:bodyPr>
          <a:lstStyle/>
          <a:p>
            <a:r>
              <a:rPr lang="en-US" dirty="0"/>
              <a:t>Not Effective</a:t>
            </a:r>
          </a:p>
        </p:txBody>
      </p:sp>
      <p:sp>
        <p:nvSpPr>
          <p:cNvPr id="8" name="TextBox 7">
            <a:extLst>
              <a:ext uri="{FF2B5EF4-FFF2-40B4-BE49-F238E27FC236}">
                <a16:creationId xmlns:a16="http://schemas.microsoft.com/office/drawing/2014/main" id="{797B9118-6E31-4381-9CAC-1F6C330350D9}"/>
              </a:ext>
            </a:extLst>
          </p:cNvPr>
          <p:cNvSpPr txBox="1"/>
          <p:nvPr/>
        </p:nvSpPr>
        <p:spPr>
          <a:xfrm>
            <a:off x="3097923" y="3163801"/>
            <a:ext cx="1875294" cy="369332"/>
          </a:xfrm>
          <a:prstGeom prst="rect">
            <a:avLst/>
          </a:prstGeom>
          <a:noFill/>
        </p:spPr>
        <p:txBody>
          <a:bodyPr wrap="square" rtlCol="0">
            <a:spAutoFit/>
          </a:bodyPr>
          <a:lstStyle/>
          <a:p>
            <a:r>
              <a:rPr lang="en-US" dirty="0"/>
              <a:t>Legal Action</a:t>
            </a:r>
          </a:p>
        </p:txBody>
      </p:sp>
      <p:sp>
        <p:nvSpPr>
          <p:cNvPr id="9" name="TextBox 8">
            <a:extLst>
              <a:ext uri="{FF2B5EF4-FFF2-40B4-BE49-F238E27FC236}">
                <a16:creationId xmlns:a16="http://schemas.microsoft.com/office/drawing/2014/main" id="{2880C039-750B-4DCC-AE63-4343B5CF54ED}"/>
              </a:ext>
            </a:extLst>
          </p:cNvPr>
          <p:cNvSpPr txBox="1"/>
          <p:nvPr/>
        </p:nvSpPr>
        <p:spPr>
          <a:xfrm>
            <a:off x="2275491" y="4229724"/>
            <a:ext cx="1517585" cy="369332"/>
          </a:xfrm>
          <a:prstGeom prst="rect">
            <a:avLst/>
          </a:prstGeom>
          <a:noFill/>
        </p:spPr>
        <p:txBody>
          <a:bodyPr wrap="square" rtlCol="0">
            <a:spAutoFit/>
          </a:bodyPr>
          <a:lstStyle/>
          <a:p>
            <a:r>
              <a:rPr lang="en-US" dirty="0"/>
              <a:t>Dismissed</a:t>
            </a:r>
          </a:p>
        </p:txBody>
      </p:sp>
      <p:sp>
        <p:nvSpPr>
          <p:cNvPr id="10" name="TextBox 9">
            <a:extLst>
              <a:ext uri="{FF2B5EF4-FFF2-40B4-BE49-F238E27FC236}">
                <a16:creationId xmlns:a16="http://schemas.microsoft.com/office/drawing/2014/main" id="{95E5B19A-7921-44F1-B52F-B7ED91008636}"/>
              </a:ext>
            </a:extLst>
          </p:cNvPr>
          <p:cNvSpPr txBox="1"/>
          <p:nvPr/>
        </p:nvSpPr>
        <p:spPr>
          <a:xfrm>
            <a:off x="3793076" y="4011346"/>
            <a:ext cx="2506717" cy="646331"/>
          </a:xfrm>
          <a:prstGeom prst="rect">
            <a:avLst/>
          </a:prstGeom>
          <a:noFill/>
        </p:spPr>
        <p:txBody>
          <a:bodyPr wrap="square" rtlCol="0">
            <a:spAutoFit/>
          </a:bodyPr>
          <a:lstStyle/>
          <a:p>
            <a:r>
              <a:rPr lang="en-US" dirty="0"/>
              <a:t>Protective Order – </a:t>
            </a:r>
          </a:p>
          <a:p>
            <a:r>
              <a:rPr lang="en-US" dirty="0"/>
              <a:t>Court Ordered Case Plan</a:t>
            </a:r>
          </a:p>
        </p:txBody>
      </p:sp>
      <p:sp>
        <p:nvSpPr>
          <p:cNvPr id="11" name="TextBox 10">
            <a:extLst>
              <a:ext uri="{FF2B5EF4-FFF2-40B4-BE49-F238E27FC236}">
                <a16:creationId xmlns:a16="http://schemas.microsoft.com/office/drawing/2014/main" id="{AB098E59-C8CE-472D-A4EC-7715A27D1F83}"/>
              </a:ext>
            </a:extLst>
          </p:cNvPr>
          <p:cNvSpPr txBox="1"/>
          <p:nvPr/>
        </p:nvSpPr>
        <p:spPr>
          <a:xfrm>
            <a:off x="8163643" y="1504662"/>
            <a:ext cx="3037667" cy="369332"/>
          </a:xfrm>
          <a:prstGeom prst="rect">
            <a:avLst/>
          </a:prstGeom>
          <a:noFill/>
        </p:spPr>
        <p:txBody>
          <a:bodyPr wrap="square" rtlCol="0">
            <a:spAutoFit/>
          </a:bodyPr>
          <a:lstStyle/>
          <a:p>
            <a:r>
              <a:rPr lang="en-US" dirty="0"/>
              <a:t>Out-of-Home Safety Plan</a:t>
            </a:r>
          </a:p>
        </p:txBody>
      </p:sp>
      <p:sp>
        <p:nvSpPr>
          <p:cNvPr id="12" name="TextBox 11">
            <a:extLst>
              <a:ext uri="{FF2B5EF4-FFF2-40B4-BE49-F238E27FC236}">
                <a16:creationId xmlns:a16="http://schemas.microsoft.com/office/drawing/2014/main" id="{76DAF4EF-16C7-4D93-9C1C-B64CC999F592}"/>
              </a:ext>
            </a:extLst>
          </p:cNvPr>
          <p:cNvSpPr txBox="1"/>
          <p:nvPr/>
        </p:nvSpPr>
        <p:spPr>
          <a:xfrm>
            <a:off x="6299793" y="2311073"/>
            <a:ext cx="2081048" cy="369332"/>
          </a:xfrm>
          <a:prstGeom prst="rect">
            <a:avLst/>
          </a:prstGeom>
          <a:noFill/>
        </p:spPr>
        <p:txBody>
          <a:bodyPr wrap="square" rtlCol="0">
            <a:spAutoFit/>
          </a:bodyPr>
          <a:lstStyle/>
          <a:p>
            <a:r>
              <a:rPr lang="en-US" dirty="0"/>
              <a:t>Voluntary Kinship</a:t>
            </a:r>
          </a:p>
        </p:txBody>
      </p:sp>
      <p:sp>
        <p:nvSpPr>
          <p:cNvPr id="13" name="TextBox 12">
            <a:extLst>
              <a:ext uri="{FF2B5EF4-FFF2-40B4-BE49-F238E27FC236}">
                <a16:creationId xmlns:a16="http://schemas.microsoft.com/office/drawing/2014/main" id="{DCDBB894-8CAC-400B-8E59-80D4FF7C10EF}"/>
              </a:ext>
            </a:extLst>
          </p:cNvPr>
          <p:cNvSpPr txBox="1"/>
          <p:nvPr/>
        </p:nvSpPr>
        <p:spPr>
          <a:xfrm>
            <a:off x="8917315" y="2304795"/>
            <a:ext cx="1530324" cy="369332"/>
          </a:xfrm>
          <a:prstGeom prst="rect">
            <a:avLst/>
          </a:prstGeom>
          <a:noFill/>
        </p:spPr>
        <p:txBody>
          <a:bodyPr wrap="square" rtlCol="0">
            <a:spAutoFit/>
          </a:bodyPr>
          <a:lstStyle/>
          <a:p>
            <a:r>
              <a:rPr lang="en-US" dirty="0"/>
              <a:t>TAFC</a:t>
            </a:r>
          </a:p>
        </p:txBody>
      </p:sp>
      <p:sp>
        <p:nvSpPr>
          <p:cNvPr id="14" name="TextBox 13">
            <a:extLst>
              <a:ext uri="{FF2B5EF4-FFF2-40B4-BE49-F238E27FC236}">
                <a16:creationId xmlns:a16="http://schemas.microsoft.com/office/drawing/2014/main" id="{19505CF2-842C-49FE-87A6-0CC5E461285B}"/>
              </a:ext>
            </a:extLst>
          </p:cNvPr>
          <p:cNvSpPr txBox="1"/>
          <p:nvPr/>
        </p:nvSpPr>
        <p:spPr>
          <a:xfrm>
            <a:off x="10447639" y="2284799"/>
            <a:ext cx="1939159" cy="369332"/>
          </a:xfrm>
          <a:prstGeom prst="rect">
            <a:avLst/>
          </a:prstGeom>
          <a:noFill/>
        </p:spPr>
        <p:txBody>
          <a:bodyPr wrap="square" rtlCol="0">
            <a:spAutoFit/>
          </a:bodyPr>
          <a:lstStyle/>
          <a:p>
            <a:r>
              <a:rPr lang="en-US" dirty="0"/>
              <a:t>Foster Care</a:t>
            </a:r>
          </a:p>
        </p:txBody>
      </p:sp>
      <p:cxnSp>
        <p:nvCxnSpPr>
          <p:cNvPr id="16" name="Straight Arrow Connector 15">
            <a:extLst>
              <a:ext uri="{FF2B5EF4-FFF2-40B4-BE49-F238E27FC236}">
                <a16:creationId xmlns:a16="http://schemas.microsoft.com/office/drawing/2014/main" id="{61B61659-DA7B-498B-9823-DC460A347B34}"/>
              </a:ext>
            </a:extLst>
          </p:cNvPr>
          <p:cNvCxnSpPr/>
          <p:nvPr/>
        </p:nvCxnSpPr>
        <p:spPr>
          <a:xfrm flipH="1">
            <a:off x="3382639" y="1074504"/>
            <a:ext cx="2198354" cy="563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494ACC1-DBF2-4076-A74E-F2B55569FC19}"/>
              </a:ext>
            </a:extLst>
          </p:cNvPr>
          <p:cNvCxnSpPr/>
          <p:nvPr/>
        </p:nvCxnSpPr>
        <p:spPr>
          <a:xfrm>
            <a:off x="6096000" y="1074504"/>
            <a:ext cx="2284841" cy="4301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DEBC685-CBA8-4747-BA66-9F76F1F1849C}"/>
              </a:ext>
            </a:extLst>
          </p:cNvPr>
          <p:cNvCxnSpPr/>
          <p:nvPr/>
        </p:nvCxnSpPr>
        <p:spPr>
          <a:xfrm flipH="1">
            <a:off x="1718441" y="2021894"/>
            <a:ext cx="1315842" cy="339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BBAEA3F-A196-47D5-B452-9E3B2F48206C}"/>
              </a:ext>
            </a:extLst>
          </p:cNvPr>
          <p:cNvCxnSpPr/>
          <p:nvPr/>
        </p:nvCxnSpPr>
        <p:spPr>
          <a:xfrm>
            <a:off x="3491526" y="2036757"/>
            <a:ext cx="301550" cy="268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5738CCE-097B-4C5C-A78D-701849D94972}"/>
              </a:ext>
            </a:extLst>
          </p:cNvPr>
          <p:cNvCxnSpPr/>
          <p:nvPr/>
        </p:nvCxnSpPr>
        <p:spPr>
          <a:xfrm>
            <a:off x="3853087" y="2715075"/>
            <a:ext cx="0" cy="291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08918517-DA89-4973-A198-B8E710B7C163}"/>
              </a:ext>
            </a:extLst>
          </p:cNvPr>
          <p:cNvCxnSpPr/>
          <p:nvPr/>
        </p:nvCxnSpPr>
        <p:spPr>
          <a:xfrm flipH="1">
            <a:off x="2743200" y="3653002"/>
            <a:ext cx="1049876" cy="576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F49E8CD-98B2-472D-A754-61C83BC3FE7C}"/>
              </a:ext>
            </a:extLst>
          </p:cNvPr>
          <p:cNvCxnSpPr/>
          <p:nvPr/>
        </p:nvCxnSpPr>
        <p:spPr>
          <a:xfrm>
            <a:off x="4010052" y="3730250"/>
            <a:ext cx="310234" cy="214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39FA59E7-D0DE-4F83-9594-4E3032E66B6E}"/>
              </a:ext>
            </a:extLst>
          </p:cNvPr>
          <p:cNvCxnSpPr/>
          <p:nvPr/>
        </p:nvCxnSpPr>
        <p:spPr>
          <a:xfrm flipH="1">
            <a:off x="7662041" y="1873994"/>
            <a:ext cx="1481959" cy="410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667EB1C1-1A91-4342-ABEF-43A9238A8467}"/>
              </a:ext>
            </a:extLst>
          </p:cNvPr>
          <p:cNvCxnSpPr/>
          <p:nvPr/>
        </p:nvCxnSpPr>
        <p:spPr>
          <a:xfrm>
            <a:off x="9144000" y="2089395"/>
            <a:ext cx="0" cy="244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262F1B-BBEB-4239-AE15-A703C0ED081B}"/>
              </a:ext>
            </a:extLst>
          </p:cNvPr>
          <p:cNvCxnSpPr/>
          <p:nvPr/>
        </p:nvCxnSpPr>
        <p:spPr>
          <a:xfrm>
            <a:off x="10137228" y="2021894"/>
            <a:ext cx="630620" cy="2629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0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EFEA03-BDCC-4892-BF1D-8FD7ABBC1A37}"/>
              </a:ext>
            </a:extLst>
          </p:cNvPr>
          <p:cNvSpPr txBox="1"/>
          <p:nvPr/>
        </p:nvSpPr>
        <p:spPr>
          <a:xfrm>
            <a:off x="4339526" y="705172"/>
            <a:ext cx="3037667" cy="523220"/>
          </a:xfrm>
          <a:prstGeom prst="rect">
            <a:avLst/>
          </a:prstGeom>
          <a:noFill/>
        </p:spPr>
        <p:txBody>
          <a:bodyPr wrap="square" rtlCol="0">
            <a:spAutoFit/>
          </a:bodyPr>
          <a:lstStyle/>
          <a:p>
            <a:pPr algn="ctr"/>
            <a:r>
              <a:rPr lang="en-US" sz="2800" dirty="0"/>
              <a:t>UNSAFE CHILD</a:t>
            </a:r>
          </a:p>
        </p:txBody>
      </p:sp>
      <p:sp>
        <p:nvSpPr>
          <p:cNvPr id="5" name="TextBox 4">
            <a:extLst>
              <a:ext uri="{FF2B5EF4-FFF2-40B4-BE49-F238E27FC236}">
                <a16:creationId xmlns:a16="http://schemas.microsoft.com/office/drawing/2014/main" id="{1B86904B-F888-4F6A-AF0D-4A0EF54234B4}"/>
              </a:ext>
            </a:extLst>
          </p:cNvPr>
          <p:cNvSpPr txBox="1"/>
          <p:nvPr/>
        </p:nvSpPr>
        <p:spPr>
          <a:xfrm>
            <a:off x="4956874" y="1717560"/>
            <a:ext cx="2278251" cy="1077218"/>
          </a:xfrm>
          <a:prstGeom prst="rect">
            <a:avLst/>
          </a:prstGeom>
          <a:noFill/>
        </p:spPr>
        <p:txBody>
          <a:bodyPr wrap="square" rtlCol="0">
            <a:spAutoFit/>
          </a:bodyPr>
          <a:lstStyle/>
          <a:p>
            <a:r>
              <a:rPr lang="en-US" sz="3200" dirty="0"/>
              <a:t>In-home Safety Plan</a:t>
            </a:r>
          </a:p>
        </p:txBody>
      </p:sp>
      <p:sp>
        <p:nvSpPr>
          <p:cNvPr id="6" name="TextBox 5">
            <a:extLst>
              <a:ext uri="{FF2B5EF4-FFF2-40B4-BE49-F238E27FC236}">
                <a16:creationId xmlns:a16="http://schemas.microsoft.com/office/drawing/2014/main" id="{F3EFFD3C-4777-433D-A117-D6300BC0C77D}"/>
              </a:ext>
            </a:extLst>
          </p:cNvPr>
          <p:cNvSpPr txBox="1"/>
          <p:nvPr/>
        </p:nvSpPr>
        <p:spPr>
          <a:xfrm>
            <a:off x="774915" y="2361278"/>
            <a:ext cx="1300609" cy="369332"/>
          </a:xfrm>
          <a:prstGeom prst="rect">
            <a:avLst/>
          </a:prstGeom>
          <a:noFill/>
        </p:spPr>
        <p:txBody>
          <a:bodyPr wrap="square" rtlCol="0">
            <a:spAutoFit/>
          </a:bodyPr>
          <a:lstStyle/>
          <a:p>
            <a:r>
              <a:rPr lang="en-US" dirty="0"/>
              <a:t>Effective</a:t>
            </a:r>
          </a:p>
        </p:txBody>
      </p:sp>
      <p:sp>
        <p:nvSpPr>
          <p:cNvPr id="7" name="TextBox 6">
            <a:extLst>
              <a:ext uri="{FF2B5EF4-FFF2-40B4-BE49-F238E27FC236}">
                <a16:creationId xmlns:a16="http://schemas.microsoft.com/office/drawing/2014/main" id="{60838B72-D68B-42DD-9E4B-3B60B1F4C62D}"/>
              </a:ext>
            </a:extLst>
          </p:cNvPr>
          <p:cNvSpPr txBox="1"/>
          <p:nvPr/>
        </p:nvSpPr>
        <p:spPr>
          <a:xfrm>
            <a:off x="5139358" y="3170013"/>
            <a:ext cx="1518834" cy="400110"/>
          </a:xfrm>
          <a:prstGeom prst="rect">
            <a:avLst/>
          </a:prstGeom>
          <a:noFill/>
        </p:spPr>
        <p:txBody>
          <a:bodyPr wrap="square" rtlCol="0">
            <a:spAutoFit/>
          </a:bodyPr>
          <a:lstStyle/>
          <a:p>
            <a:r>
              <a:rPr lang="en-US" sz="2000" dirty="0"/>
              <a:t>Not Effective</a:t>
            </a:r>
          </a:p>
        </p:txBody>
      </p:sp>
      <p:sp>
        <p:nvSpPr>
          <p:cNvPr id="8" name="TextBox 7">
            <a:extLst>
              <a:ext uri="{FF2B5EF4-FFF2-40B4-BE49-F238E27FC236}">
                <a16:creationId xmlns:a16="http://schemas.microsoft.com/office/drawing/2014/main" id="{797B9118-6E31-4381-9CAC-1F6C330350D9}"/>
              </a:ext>
            </a:extLst>
          </p:cNvPr>
          <p:cNvSpPr txBox="1"/>
          <p:nvPr/>
        </p:nvSpPr>
        <p:spPr>
          <a:xfrm>
            <a:off x="5007632" y="4052586"/>
            <a:ext cx="1875294" cy="369332"/>
          </a:xfrm>
          <a:prstGeom prst="rect">
            <a:avLst/>
          </a:prstGeom>
          <a:noFill/>
        </p:spPr>
        <p:txBody>
          <a:bodyPr wrap="square" rtlCol="0">
            <a:spAutoFit/>
          </a:bodyPr>
          <a:lstStyle/>
          <a:p>
            <a:pPr algn="ctr"/>
            <a:r>
              <a:rPr lang="en-US" dirty="0"/>
              <a:t>Legal Action</a:t>
            </a:r>
          </a:p>
        </p:txBody>
      </p:sp>
      <p:sp>
        <p:nvSpPr>
          <p:cNvPr id="9" name="TextBox 8">
            <a:extLst>
              <a:ext uri="{FF2B5EF4-FFF2-40B4-BE49-F238E27FC236}">
                <a16:creationId xmlns:a16="http://schemas.microsoft.com/office/drawing/2014/main" id="{2880C039-750B-4DCC-AE63-4343B5CF54ED}"/>
              </a:ext>
            </a:extLst>
          </p:cNvPr>
          <p:cNvSpPr txBox="1"/>
          <p:nvPr/>
        </p:nvSpPr>
        <p:spPr>
          <a:xfrm>
            <a:off x="2593519" y="6134972"/>
            <a:ext cx="1503766" cy="369332"/>
          </a:xfrm>
          <a:prstGeom prst="rect">
            <a:avLst/>
          </a:prstGeom>
          <a:noFill/>
        </p:spPr>
        <p:txBody>
          <a:bodyPr wrap="square" rtlCol="0">
            <a:spAutoFit/>
          </a:bodyPr>
          <a:lstStyle/>
          <a:p>
            <a:r>
              <a:rPr lang="en-US" dirty="0"/>
              <a:t>Dismissed</a:t>
            </a:r>
          </a:p>
        </p:txBody>
      </p:sp>
      <p:sp>
        <p:nvSpPr>
          <p:cNvPr id="10" name="TextBox 9">
            <a:extLst>
              <a:ext uri="{FF2B5EF4-FFF2-40B4-BE49-F238E27FC236}">
                <a16:creationId xmlns:a16="http://schemas.microsoft.com/office/drawing/2014/main" id="{95E5B19A-7921-44F1-B52F-B7ED91008636}"/>
              </a:ext>
            </a:extLst>
          </p:cNvPr>
          <p:cNvSpPr txBox="1"/>
          <p:nvPr/>
        </p:nvSpPr>
        <p:spPr>
          <a:xfrm>
            <a:off x="7503317" y="5488641"/>
            <a:ext cx="2506717" cy="1200329"/>
          </a:xfrm>
          <a:prstGeom prst="rect">
            <a:avLst/>
          </a:prstGeom>
          <a:noFill/>
        </p:spPr>
        <p:txBody>
          <a:bodyPr wrap="square" rtlCol="0">
            <a:spAutoFit/>
          </a:bodyPr>
          <a:lstStyle/>
          <a:p>
            <a:r>
              <a:rPr lang="en-US" sz="2400" b="1" dirty="0">
                <a:highlight>
                  <a:srgbClr val="FFFF00"/>
                </a:highlight>
              </a:rPr>
              <a:t>Protective Order </a:t>
            </a:r>
            <a:r>
              <a:rPr lang="en-US" sz="2400" dirty="0"/>
              <a:t>– </a:t>
            </a:r>
          </a:p>
          <a:p>
            <a:r>
              <a:rPr lang="en-US" sz="2400" dirty="0"/>
              <a:t>Court Ordered Case Plan</a:t>
            </a:r>
          </a:p>
        </p:txBody>
      </p:sp>
      <p:cxnSp>
        <p:nvCxnSpPr>
          <p:cNvPr id="20" name="Straight Arrow Connector 19">
            <a:extLst>
              <a:ext uri="{FF2B5EF4-FFF2-40B4-BE49-F238E27FC236}">
                <a16:creationId xmlns:a16="http://schemas.microsoft.com/office/drawing/2014/main" id="{8DEBC685-CBA8-4747-BA66-9F76F1F1849C}"/>
              </a:ext>
            </a:extLst>
          </p:cNvPr>
          <p:cNvCxnSpPr>
            <a:cxnSpLocks/>
          </p:cNvCxnSpPr>
          <p:nvPr/>
        </p:nvCxnSpPr>
        <p:spPr>
          <a:xfrm flipH="1">
            <a:off x="1085369" y="1331157"/>
            <a:ext cx="3871505" cy="896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BBAEA3F-A196-47D5-B452-9E3B2F48206C}"/>
              </a:ext>
            </a:extLst>
          </p:cNvPr>
          <p:cNvCxnSpPr/>
          <p:nvPr/>
        </p:nvCxnSpPr>
        <p:spPr>
          <a:xfrm>
            <a:off x="5597225" y="1359162"/>
            <a:ext cx="301550" cy="268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5738CCE-097B-4C5C-A78D-701849D94972}"/>
              </a:ext>
            </a:extLst>
          </p:cNvPr>
          <p:cNvCxnSpPr/>
          <p:nvPr/>
        </p:nvCxnSpPr>
        <p:spPr>
          <a:xfrm>
            <a:off x="5858359" y="2794778"/>
            <a:ext cx="0" cy="291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08918517-DA89-4973-A198-B8E710B7C163}"/>
              </a:ext>
            </a:extLst>
          </p:cNvPr>
          <p:cNvCxnSpPr>
            <a:cxnSpLocks/>
          </p:cNvCxnSpPr>
          <p:nvPr/>
        </p:nvCxnSpPr>
        <p:spPr>
          <a:xfrm flipH="1">
            <a:off x="3345402" y="4421918"/>
            <a:ext cx="1717552" cy="1503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F49E8CD-98B2-472D-A754-61C83BC3FE7C}"/>
              </a:ext>
            </a:extLst>
          </p:cNvPr>
          <p:cNvCxnSpPr>
            <a:cxnSpLocks/>
          </p:cNvCxnSpPr>
          <p:nvPr/>
        </p:nvCxnSpPr>
        <p:spPr>
          <a:xfrm>
            <a:off x="6827604" y="4421918"/>
            <a:ext cx="1099177" cy="9202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50626DC-F5E6-4570-A499-1D7F38AA2CA2}"/>
              </a:ext>
            </a:extLst>
          </p:cNvPr>
          <p:cNvCxnSpPr>
            <a:stCxn id="7" idx="2"/>
          </p:cNvCxnSpPr>
          <p:nvPr/>
        </p:nvCxnSpPr>
        <p:spPr>
          <a:xfrm>
            <a:off x="5898775" y="3570123"/>
            <a:ext cx="0" cy="427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1452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22E2E2-4E55-440F-8EFB-363D9D954C2E}"/>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Protective Orders – Policy 17.3</a:t>
            </a:r>
          </a:p>
        </p:txBody>
      </p:sp>
      <p:sp>
        <p:nvSpPr>
          <p:cNvPr id="5" name="Content Placeholder 4">
            <a:extLst>
              <a:ext uri="{FF2B5EF4-FFF2-40B4-BE49-F238E27FC236}">
                <a16:creationId xmlns:a16="http://schemas.microsoft.com/office/drawing/2014/main" id="{59714BF7-5DAB-433C-BC28-5E611869D882}"/>
              </a:ext>
            </a:extLst>
          </p:cNvPr>
          <p:cNvSpPr>
            <a:spLocks noGrp="1"/>
          </p:cNvSpPr>
          <p:nvPr>
            <p:ph idx="1"/>
          </p:nvPr>
        </p:nvSpPr>
        <p:spPr>
          <a:xfrm>
            <a:off x="838200" y="1690688"/>
            <a:ext cx="10515600" cy="5167312"/>
          </a:xfrm>
        </p:spPr>
        <p:txBody>
          <a:bodyPr>
            <a:normAutofit fontScale="70000" lnSpcReduction="20000"/>
          </a:bodyPr>
          <a:lstStyle/>
          <a:p>
            <a:pPr marL="0" indent="0">
              <a:buNone/>
            </a:pPr>
            <a:r>
              <a:rPr lang="en-US" dirty="0"/>
              <a:t>“At its discretion </a:t>
            </a:r>
            <a:r>
              <a:rPr lang="en-US" b="1" dirty="0"/>
              <a:t>file a dependency petition </a:t>
            </a:r>
            <a:r>
              <a:rPr lang="en-US" dirty="0"/>
              <a:t>with the juvenile court seeking a </a:t>
            </a:r>
            <a:r>
              <a:rPr lang="en-US" b="1" dirty="0"/>
              <a:t>protective  order </a:t>
            </a:r>
            <a:r>
              <a:rPr lang="en-US" dirty="0"/>
              <a:t>to restrain or otherwise control the conduct of a parent, guardian or legal custodian or relative in a case, to:</a:t>
            </a:r>
          </a:p>
          <a:p>
            <a:pPr marL="0" indent="0">
              <a:buNone/>
            </a:pPr>
            <a:r>
              <a:rPr lang="en-US" dirty="0"/>
              <a:t>	a. Stay away from the home or the child;</a:t>
            </a:r>
          </a:p>
          <a:p>
            <a:pPr marL="0" indent="0">
              <a:buNone/>
            </a:pPr>
            <a:r>
              <a:rPr lang="en-US" dirty="0"/>
              <a:t>	b. Permit a parent, guardian or legal custodian to visit the child at stated periods;</a:t>
            </a:r>
          </a:p>
          <a:p>
            <a:pPr marL="0" indent="0">
              <a:buNone/>
            </a:pPr>
            <a:r>
              <a:rPr lang="en-US" dirty="0"/>
              <a:t>	c. Abstain from offensive conduct against the child, the child's parent, guardian or legal custodian or any person to whom custody of the child is awarded;</a:t>
            </a:r>
          </a:p>
          <a:p>
            <a:pPr marL="0" indent="0">
              <a:buNone/>
            </a:pPr>
            <a:r>
              <a:rPr lang="en-US" dirty="0"/>
              <a:t>	d. Give proper attention to the care of the home;</a:t>
            </a:r>
          </a:p>
          <a:p>
            <a:pPr marL="0" indent="0">
              <a:buNone/>
            </a:pPr>
            <a:r>
              <a:rPr lang="en-US" dirty="0"/>
              <a:t>	e. Cooperate in good faith with an agency to which custody of a child is entrusted by the court or with an agency or association to which the child is referred by the court;</a:t>
            </a:r>
          </a:p>
          <a:p>
            <a:pPr marL="0" indent="0">
              <a:buNone/>
            </a:pPr>
            <a:r>
              <a:rPr lang="en-US" dirty="0"/>
              <a:t>	f. Refrain from acts of commission or omission that tend to make the home not a proper place for the child;</a:t>
            </a:r>
          </a:p>
          <a:p>
            <a:pPr marL="0" indent="0">
              <a:buNone/>
            </a:pPr>
            <a:r>
              <a:rPr lang="en-US" dirty="0"/>
              <a:t>	g. Ensure that the child attends school pursuant to any valid law relating to compulsory attendance;</a:t>
            </a:r>
          </a:p>
          <a:p>
            <a:pPr marL="0" indent="0">
              <a:buNone/>
            </a:pPr>
            <a:r>
              <a:rPr lang="en-US" dirty="0"/>
              <a:t>	h. Participate with the child in any counseling or treatment deemed necessary after consideration of employment and other family needs; or</a:t>
            </a:r>
          </a:p>
          <a:p>
            <a:pPr marL="0" indent="0">
              <a:buNone/>
            </a:pPr>
            <a:r>
              <a:rPr lang="en-US" dirty="0"/>
              <a:t>	i. Enter and successfully complete a substance abuse program approved by the court.”</a:t>
            </a:r>
          </a:p>
        </p:txBody>
      </p:sp>
    </p:spTree>
    <p:extLst>
      <p:ext uri="{BB962C8B-B14F-4D97-AF65-F5344CB8AC3E}">
        <p14:creationId xmlns:p14="http://schemas.microsoft.com/office/powerpoint/2010/main" val="403825081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1817</TotalTime>
  <Words>2660</Words>
  <Application>Microsoft Macintosh PowerPoint</Application>
  <PresentationFormat>Widescreen</PresentationFormat>
  <Paragraphs>452</Paragraphs>
  <Slides>33</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Calibri Light</vt:lpstr>
      <vt:lpstr>Museo Sans 500</vt:lpstr>
      <vt:lpstr>Museo Sans 900</vt:lpstr>
      <vt:lpstr>1_Office Theme</vt:lpstr>
      <vt:lpstr>2_Office Theme</vt:lpstr>
      <vt:lpstr>PowerPoint Presentation</vt:lpstr>
      <vt:lpstr>What is our core mission in child welfare?</vt:lpstr>
      <vt:lpstr>What is our core mission in child welfare?</vt:lpstr>
      <vt:lpstr>What is our core mission in child welfare?</vt:lpstr>
      <vt:lpstr>What is our core mission in child welfare?</vt:lpstr>
      <vt:lpstr>What is our core mission in child welfare?</vt:lpstr>
      <vt:lpstr>PowerPoint Presentation</vt:lpstr>
      <vt:lpstr>PowerPoint Presentation</vt:lpstr>
      <vt:lpstr>Protective Orders – Policy 17.3</vt:lpstr>
      <vt:lpstr>Religious Practices</vt:lpstr>
      <vt:lpstr>PowerPoint Presentation</vt:lpstr>
      <vt:lpstr>PowerPoint Presentation</vt:lpstr>
      <vt:lpstr>Custody to Third Party</vt:lpstr>
      <vt:lpstr>Custody to Third Party is Not Appropriate: </vt:lpstr>
      <vt:lpstr>PowerPoint Presentation</vt:lpstr>
      <vt:lpstr>PowerPoint Presentation</vt:lpstr>
      <vt:lpstr>CPS Guardianship</vt:lpstr>
      <vt:lpstr>PowerPoint Presentation</vt:lpstr>
      <vt:lpstr>PowerPoint Presentation</vt:lpstr>
      <vt:lpstr>TAFC – Policy 22.10</vt:lpstr>
      <vt:lpstr>PowerPoint Presentation</vt:lpstr>
      <vt:lpstr>PowerPoint Presentation</vt:lpstr>
      <vt:lpstr>Recurrence of Maltreatment</vt:lpstr>
      <vt:lpstr>Voluntary Kinship </vt:lpstr>
      <vt:lpstr>  Why is the Continuum Important?</vt:lpstr>
      <vt:lpstr>Voluntary Kinship</vt:lpstr>
      <vt:lpstr>Voluntary Kinship</vt:lpstr>
      <vt:lpstr>Voluntary Kinship Practice Guidance</vt:lpstr>
      <vt:lpstr>Voluntary Kinship Practice Guidance</vt:lpstr>
      <vt:lpstr>Seeking Court Intervention</vt:lpstr>
      <vt:lpstr>PowerPoint Presentation</vt:lpstr>
      <vt:lpstr>PowerPoint Presentation</vt:lpstr>
      <vt:lpstr>Voluntary Kinship Package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Rawlings, Tom</dc:creator>
  <cp:lastModifiedBy>Jerry Bruce</cp:lastModifiedBy>
  <cp:revision>21</cp:revision>
  <dcterms:created xsi:type="dcterms:W3CDTF">2020-07-27T13:43:36Z</dcterms:created>
  <dcterms:modified xsi:type="dcterms:W3CDTF">2021-03-25T14:43:37Z</dcterms:modified>
</cp:coreProperties>
</file>