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08" r:id="rId1"/>
  </p:sldMasterIdLst>
  <p:notesMasterIdLst>
    <p:notesMasterId r:id="rId18"/>
  </p:notesMasterIdLst>
  <p:sldIdLst>
    <p:sldId id="259" r:id="rId2"/>
    <p:sldId id="687" r:id="rId3"/>
    <p:sldId id="698" r:id="rId4"/>
    <p:sldId id="691" r:id="rId5"/>
    <p:sldId id="661" r:id="rId6"/>
    <p:sldId id="692" r:id="rId7"/>
    <p:sldId id="695" r:id="rId8"/>
    <p:sldId id="688" r:id="rId9"/>
    <p:sldId id="700" r:id="rId10"/>
    <p:sldId id="693" r:id="rId11"/>
    <p:sldId id="697" r:id="rId12"/>
    <p:sldId id="696" r:id="rId13"/>
    <p:sldId id="699" r:id="rId14"/>
    <p:sldId id="701" r:id="rId15"/>
    <p:sldId id="694" r:id="rId16"/>
    <p:sldId id="445" r:id="rId1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64170" autoAdjust="0"/>
  </p:normalViewPr>
  <p:slideViewPr>
    <p:cSldViewPr>
      <p:cViewPr varScale="1">
        <p:scale>
          <a:sx n="55" d="100"/>
          <a:sy n="55" d="100"/>
        </p:scale>
        <p:origin x="2242" y="48"/>
      </p:cViewPr>
      <p:guideLst/>
    </p:cSldViewPr>
  </p:slideViewPr>
  <p:outlineViewPr>
    <p:cViewPr>
      <p:scale>
        <a:sx n="33" d="100"/>
        <a:sy n="33" d="100"/>
      </p:scale>
      <p:origin x="82" y="3648"/>
    </p:cViewPr>
  </p:outlineViewPr>
  <p:notesTextViewPr>
    <p:cViewPr>
      <p:scale>
        <a:sx n="125" d="100"/>
        <a:sy n="125" d="100"/>
      </p:scale>
      <p:origin x="0" y="0"/>
    </p:cViewPr>
  </p:notesTextViewPr>
  <p:sorterViewPr>
    <p:cViewPr>
      <p:scale>
        <a:sx n="100" d="100"/>
        <a:sy n="100" d="100"/>
      </p:scale>
      <p:origin x="0" y="89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2" tIns="47111" rIns="94222" bIns="4711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2" tIns="47111" rIns="94222" bIns="47111" rtlCol="0"/>
          <a:lstStyle>
            <a:lvl1pPr algn="r">
              <a:defRPr sz="1200"/>
            </a:lvl1pPr>
          </a:lstStyle>
          <a:p>
            <a:fld id="{EB567F74-E960-41C7-895B-8D219707BDAB}" type="datetimeFigureOut">
              <a:rPr lang="en-US" smtClean="0"/>
              <a:t>4/7/2021</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22" tIns="47111" rIns="94222" bIns="47111"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22" tIns="47111" rIns="94222"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2" tIns="47111" rIns="94222"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2" tIns="47111" rIns="94222" bIns="47111" rtlCol="0" anchor="b"/>
          <a:lstStyle>
            <a:lvl1pPr algn="r">
              <a:defRPr sz="1200"/>
            </a:lvl1pPr>
          </a:lstStyle>
          <a:p>
            <a:fld id="{95A35763-4467-4DEC-BC2D-4097017E22FF}" type="slidenum">
              <a:rPr lang="en-US" smtClean="0"/>
              <a:t>‹#›</a:t>
            </a:fld>
            <a:endParaRPr lang="en-US" dirty="0"/>
          </a:p>
        </p:txBody>
      </p:sp>
    </p:spTree>
    <p:extLst>
      <p:ext uri="{BB962C8B-B14F-4D97-AF65-F5344CB8AC3E}">
        <p14:creationId xmlns:p14="http://schemas.microsoft.com/office/powerpoint/2010/main" val="20982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1.next.westlaw.com/Document/N19EFAF10E95011E28F8D99FFC8E57047/View/FullText.html?navigationPath=Search%2Fv1%2Fresults%2Fnavigation%2Fi0ad604ac0000016c2d975febe29e383d%3FNav%3DSTATUTE%26fragmentIdentifier%3DN19EFAF10E95011E28F8D99FFC8E57047%26parentRank%3D0%26startIndex%3D1%26contextData%3D%2528sc.Search%2529%26transitionType%3DSearchItem&amp;listSource=Search&amp;listPageSource=950537140fedf914ea40b25dea107204&amp;list=STATUTE&amp;rank=1&amp;sessionScopeId=4739051b1fb670d66d54505d34febaf1253c97868aa95160e67ef1421b56034d&amp;originationContext=Search%20Result&amp;transitionType=SearchItem&amp;contextData=%28sc.Search%29#co_anchor_IF23824B04C6E11E9AD20F07EFDEF149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1.next.westlaw.com/Link/Document/FullText?findType=l&amp;pubNum=1077005&amp;cite=UUID(I8C8EA090D5-9F11E283A99-1CBE75BE124)&amp;originatingDoc=N19EFAF10E95011E28F8D99FFC8E57047&amp;refType=SL&amp;originationContext=document&amp;transitionType=DocumentItem&amp;contextData=(sc.Search)"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1.next.westlaw.com/Document/NE1EA8BC0E94B11E281A1F52AAA9C5BED/View/FullText.html?navigationPath=Search%2Fv1%2Fresults%2Fnavigation%2Fi0ad604ac0000016c2daa78dbe29e3b5c%3FNav%3DSTATUTE%26fragmentIdentifier%3DNE1EA8BC0E94B11E281A1F52AAA9C5BED%26parentRank%3D0%26startIndex%3D1%26contextData%3D%2528sc.Search%2529%26transitionType%3DSearchItem&amp;listSource=Search&amp;listPageSource=eb5778b1a01572e2c72cca3290c7d4fc&amp;list=STATUTE&amp;rank=1&amp;sessionScopeId=4739051b1fb670d66d54505d34febaf1253c97868aa95160e67ef1421b56034d&amp;originationContext=Search%20Result&amp;transitionType=SearchItem&amp;contextData=%28sc.Search%29#co_anchor_ID52B65B04C7011E9AD20F07EFDEF149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1.next.westlaw.com/Link/Document/FullText?findType=l&amp;pubNum=1077005&amp;cite=UUID(I8C8EA090D5-9F11E283A99-1CBE75BE124)&amp;originatingDoc=NE1EA8BC0E94B11E281A1F52AAA9C5BED&amp;refType=SL&amp;originationContext=document&amp;transitionType=DocumentItem&amp;contextData=(sc.Searc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Judge</a:t>
            </a:r>
            <a:r>
              <a:rPr lang="en-US" baseline="0" dirty="0"/>
              <a:t> Presenter starts the presentation and introduces the DFCS Presenter.  Talks about the important of case planning.</a:t>
            </a:r>
          </a:p>
          <a:p>
            <a:r>
              <a:rPr lang="en-US" u="sng" baseline="0" dirty="0"/>
              <a:t>DFCS portions of the presentation are indicated by being underlined in the notes.</a:t>
            </a:r>
            <a:endParaRPr lang="en-US" u="sng" dirty="0"/>
          </a:p>
        </p:txBody>
      </p:sp>
      <p:sp>
        <p:nvSpPr>
          <p:cNvPr id="4" name="Slide Number Placeholder 3"/>
          <p:cNvSpPr>
            <a:spLocks noGrp="1"/>
          </p:cNvSpPr>
          <p:nvPr>
            <p:ph type="sldNum" sz="quarter" idx="10"/>
          </p:nvPr>
        </p:nvSpPr>
        <p:spPr/>
        <p:txBody>
          <a:bodyPr/>
          <a:lstStyle/>
          <a:p>
            <a:fld id="{95A35763-4467-4DEC-BC2D-4097017E22FF}" type="slidenum">
              <a:rPr lang="en-US" smtClean="0"/>
              <a:t>1</a:t>
            </a:fld>
            <a:endParaRPr lang="en-US" dirty="0"/>
          </a:p>
        </p:txBody>
      </p:sp>
    </p:spTree>
    <p:extLst>
      <p:ext uri="{BB962C8B-B14F-4D97-AF65-F5344CB8AC3E}">
        <p14:creationId xmlns:p14="http://schemas.microsoft.com/office/powerpoint/2010/main" val="2094034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 group to list challenges and then talk about them, particularly how to overcome the challenges.</a:t>
            </a:r>
          </a:p>
        </p:txBody>
      </p:sp>
      <p:sp>
        <p:nvSpPr>
          <p:cNvPr id="4" name="Slide Number Placeholder 3"/>
          <p:cNvSpPr>
            <a:spLocks noGrp="1"/>
          </p:cNvSpPr>
          <p:nvPr>
            <p:ph type="sldNum" sz="quarter" idx="5"/>
          </p:nvPr>
        </p:nvSpPr>
        <p:spPr/>
        <p:txBody>
          <a:bodyPr/>
          <a:lstStyle/>
          <a:p>
            <a:fld id="{95A35763-4467-4DEC-BC2D-4097017E22FF}" type="slidenum">
              <a:rPr lang="en-US" smtClean="0"/>
              <a:t>10</a:t>
            </a:fld>
            <a:endParaRPr lang="en-US" dirty="0"/>
          </a:p>
        </p:txBody>
      </p:sp>
    </p:spTree>
    <p:extLst>
      <p:ext uri="{BB962C8B-B14F-4D97-AF65-F5344CB8AC3E}">
        <p14:creationId xmlns:p14="http://schemas.microsoft.com/office/powerpoint/2010/main" val="240496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11</a:t>
            </a:fld>
            <a:endParaRPr lang="en-US" dirty="0"/>
          </a:p>
        </p:txBody>
      </p:sp>
    </p:spTree>
    <p:extLst>
      <p:ext uri="{BB962C8B-B14F-4D97-AF65-F5344CB8AC3E}">
        <p14:creationId xmlns:p14="http://schemas.microsoft.com/office/powerpoint/2010/main" val="407497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also largely be discussion.  First try to find out what is going on around the various jurisdictions.  Then, problem solve.</a:t>
            </a:r>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12</a:t>
            </a:fld>
            <a:endParaRPr lang="en-US" dirty="0"/>
          </a:p>
        </p:txBody>
      </p:sp>
    </p:spTree>
    <p:extLst>
      <p:ext uri="{BB962C8B-B14F-4D97-AF65-F5344CB8AC3E}">
        <p14:creationId xmlns:p14="http://schemas.microsoft.com/office/powerpoint/2010/main" val="181673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Shelia:  </a:t>
            </a:r>
            <a:r>
              <a:rPr lang="en-US" sz="1200" b="0" i="0" u="none" strike="noStrike" kern="1200" dirty="0">
                <a:solidFill>
                  <a:schemeClr val="tx1"/>
                </a:solidFill>
                <a:effectLst/>
                <a:latin typeface="+mn-lt"/>
                <a:ea typeface="+mn-ea"/>
                <a:cs typeface="+mn-cs"/>
              </a:rPr>
              <a:t>There was discussion around supporting the children when visitation doesn't happen, which cases might be most appropriate to start the program and not withhold visitation as a punishment,  however what you have on the slide were the main points.</a:t>
            </a:r>
            <a:endParaRPr lang="en-US" dirty="0"/>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13</a:t>
            </a:fld>
            <a:endParaRPr lang="en-US" dirty="0"/>
          </a:p>
        </p:txBody>
      </p:sp>
    </p:spTree>
    <p:extLst>
      <p:ext uri="{BB962C8B-B14F-4D97-AF65-F5344CB8AC3E}">
        <p14:creationId xmlns:p14="http://schemas.microsoft.com/office/powerpoint/2010/main" val="3627724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A35763-4467-4DEC-BC2D-4097017E22FF}" type="slidenum">
              <a:rPr lang="en-US" smtClean="0"/>
              <a:t>14</a:t>
            </a:fld>
            <a:endParaRPr lang="en-US" dirty="0"/>
          </a:p>
        </p:txBody>
      </p:sp>
    </p:spTree>
    <p:extLst>
      <p:ext uri="{BB962C8B-B14F-4D97-AF65-F5344CB8AC3E}">
        <p14:creationId xmlns:p14="http://schemas.microsoft.com/office/powerpoint/2010/main" val="185312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15</a:t>
            </a:fld>
            <a:endParaRPr lang="en-US" dirty="0"/>
          </a:p>
        </p:txBody>
      </p:sp>
    </p:spTree>
    <p:extLst>
      <p:ext uri="{BB962C8B-B14F-4D97-AF65-F5344CB8AC3E}">
        <p14:creationId xmlns:p14="http://schemas.microsoft.com/office/powerpoint/2010/main" val="117789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35763-4467-4DEC-BC2D-4097017E22FF}" type="slidenum">
              <a:rPr lang="en-US" smtClean="0"/>
              <a:t>16</a:t>
            </a:fld>
            <a:endParaRPr lang="en-US" dirty="0"/>
          </a:p>
        </p:txBody>
      </p:sp>
    </p:spTree>
    <p:extLst>
      <p:ext uri="{BB962C8B-B14F-4D97-AF65-F5344CB8AC3E}">
        <p14:creationId xmlns:p14="http://schemas.microsoft.com/office/powerpoint/2010/main" val="287040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00">
                <a:solidFill>
                  <a:schemeClr val="tx1"/>
                </a:solidFill>
                <a:latin typeface="Tahoma" pitchFamily="34" charset="0"/>
                <a:ea typeface="MS PGothic" pitchFamily="34" charset="-128"/>
              </a:defRPr>
            </a:lvl1pPr>
            <a:lvl2pPr marL="769546" indent="-295979">
              <a:defRPr sz="2500">
                <a:solidFill>
                  <a:schemeClr val="tx1"/>
                </a:solidFill>
                <a:latin typeface="Tahoma" pitchFamily="34" charset="0"/>
                <a:ea typeface="MS PGothic" pitchFamily="34" charset="-128"/>
              </a:defRPr>
            </a:lvl2pPr>
            <a:lvl3pPr marL="1183917" indent="-236783">
              <a:defRPr sz="2500">
                <a:solidFill>
                  <a:schemeClr val="tx1"/>
                </a:solidFill>
                <a:latin typeface="Tahoma" pitchFamily="34" charset="0"/>
                <a:ea typeface="MS PGothic" pitchFamily="34" charset="-128"/>
              </a:defRPr>
            </a:lvl3pPr>
            <a:lvl4pPr marL="1657483" indent="-236783">
              <a:defRPr sz="2500">
                <a:solidFill>
                  <a:schemeClr val="tx1"/>
                </a:solidFill>
                <a:latin typeface="Tahoma" pitchFamily="34" charset="0"/>
                <a:ea typeface="MS PGothic" pitchFamily="34" charset="-128"/>
              </a:defRPr>
            </a:lvl4pPr>
            <a:lvl5pPr marL="2131050" indent="-236783">
              <a:defRPr sz="2500">
                <a:solidFill>
                  <a:schemeClr val="tx1"/>
                </a:solidFill>
                <a:latin typeface="Tahoma" pitchFamily="34" charset="0"/>
                <a:ea typeface="MS PGothic" pitchFamily="34" charset="-128"/>
              </a:defRPr>
            </a:lvl5pPr>
            <a:lvl6pPr marL="2604618" indent="-236783" algn="ctr" eaLnBrk="0" fontAlgn="base" hangingPunct="0">
              <a:spcBef>
                <a:spcPct val="0"/>
              </a:spcBef>
              <a:spcAft>
                <a:spcPct val="0"/>
              </a:spcAft>
              <a:defRPr sz="2500">
                <a:solidFill>
                  <a:schemeClr val="tx1"/>
                </a:solidFill>
                <a:latin typeface="Tahoma" pitchFamily="34" charset="0"/>
                <a:ea typeface="MS PGothic" pitchFamily="34" charset="-128"/>
              </a:defRPr>
            </a:lvl6pPr>
            <a:lvl7pPr marL="3078184" indent="-236783" algn="ctr" eaLnBrk="0" fontAlgn="base" hangingPunct="0">
              <a:spcBef>
                <a:spcPct val="0"/>
              </a:spcBef>
              <a:spcAft>
                <a:spcPct val="0"/>
              </a:spcAft>
              <a:defRPr sz="2500">
                <a:solidFill>
                  <a:schemeClr val="tx1"/>
                </a:solidFill>
                <a:latin typeface="Tahoma" pitchFamily="34" charset="0"/>
                <a:ea typeface="MS PGothic" pitchFamily="34" charset="-128"/>
              </a:defRPr>
            </a:lvl7pPr>
            <a:lvl8pPr marL="3551751" indent="-236783" algn="ctr" eaLnBrk="0" fontAlgn="base" hangingPunct="0">
              <a:spcBef>
                <a:spcPct val="0"/>
              </a:spcBef>
              <a:spcAft>
                <a:spcPct val="0"/>
              </a:spcAft>
              <a:defRPr sz="2500">
                <a:solidFill>
                  <a:schemeClr val="tx1"/>
                </a:solidFill>
                <a:latin typeface="Tahoma" pitchFamily="34" charset="0"/>
                <a:ea typeface="MS PGothic" pitchFamily="34" charset="-128"/>
              </a:defRPr>
            </a:lvl8pPr>
            <a:lvl9pPr marL="4025318" indent="-236783" algn="ctr" eaLnBrk="0" fontAlgn="base" hangingPunct="0">
              <a:spcBef>
                <a:spcPct val="0"/>
              </a:spcBef>
              <a:spcAft>
                <a:spcPct val="0"/>
              </a:spcAft>
              <a:defRPr sz="2500">
                <a:solidFill>
                  <a:schemeClr val="tx1"/>
                </a:solidFill>
                <a:latin typeface="Tahoma" pitchFamily="34" charset="0"/>
                <a:ea typeface="MS PGothic" pitchFamily="34" charset="-128"/>
              </a:defRPr>
            </a:lvl9pPr>
          </a:lstStyle>
          <a:p>
            <a:fld id="{D1778180-185B-4878-A828-3189A8A2C881}" type="slidenum">
              <a:rPr lang="en-US" altLang="en-US" sz="1200">
                <a:latin typeface="Arial" pitchFamily="34" charset="0"/>
              </a:rPr>
              <a:pPr/>
              <a:t>2</a:t>
            </a:fld>
            <a:endParaRPr lang="en-US" altLang="en-US" sz="1200" dirty="0">
              <a:latin typeface="Arial"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u="sng" dirty="0">
              <a:ea typeface="ＭＳ Ｐゴシック" charset="0"/>
              <a:cs typeface="+mn-cs"/>
            </a:endParaRPr>
          </a:p>
        </p:txBody>
      </p:sp>
    </p:spTree>
    <p:extLst>
      <p:ext uri="{BB962C8B-B14F-4D97-AF65-F5344CB8AC3E}">
        <p14:creationId xmlns:p14="http://schemas.microsoft.com/office/powerpoint/2010/main" val="307576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00">
                <a:solidFill>
                  <a:schemeClr val="tx1"/>
                </a:solidFill>
                <a:latin typeface="Tahoma" pitchFamily="34" charset="0"/>
                <a:ea typeface="MS PGothic" pitchFamily="34" charset="-128"/>
              </a:defRPr>
            </a:lvl1pPr>
            <a:lvl2pPr marL="769546" indent="-295979">
              <a:defRPr sz="2500">
                <a:solidFill>
                  <a:schemeClr val="tx1"/>
                </a:solidFill>
                <a:latin typeface="Tahoma" pitchFamily="34" charset="0"/>
                <a:ea typeface="MS PGothic" pitchFamily="34" charset="-128"/>
              </a:defRPr>
            </a:lvl2pPr>
            <a:lvl3pPr marL="1183917" indent="-236783">
              <a:defRPr sz="2500">
                <a:solidFill>
                  <a:schemeClr val="tx1"/>
                </a:solidFill>
                <a:latin typeface="Tahoma" pitchFamily="34" charset="0"/>
                <a:ea typeface="MS PGothic" pitchFamily="34" charset="-128"/>
              </a:defRPr>
            </a:lvl3pPr>
            <a:lvl4pPr marL="1657483" indent="-236783">
              <a:defRPr sz="2500">
                <a:solidFill>
                  <a:schemeClr val="tx1"/>
                </a:solidFill>
                <a:latin typeface="Tahoma" pitchFamily="34" charset="0"/>
                <a:ea typeface="MS PGothic" pitchFamily="34" charset="-128"/>
              </a:defRPr>
            </a:lvl4pPr>
            <a:lvl5pPr marL="2131050" indent="-236783">
              <a:defRPr sz="2500">
                <a:solidFill>
                  <a:schemeClr val="tx1"/>
                </a:solidFill>
                <a:latin typeface="Tahoma" pitchFamily="34" charset="0"/>
                <a:ea typeface="MS PGothic" pitchFamily="34" charset="-128"/>
              </a:defRPr>
            </a:lvl5pPr>
            <a:lvl6pPr marL="2604618" indent="-236783" algn="ctr" eaLnBrk="0" fontAlgn="base" hangingPunct="0">
              <a:spcBef>
                <a:spcPct val="0"/>
              </a:spcBef>
              <a:spcAft>
                <a:spcPct val="0"/>
              </a:spcAft>
              <a:defRPr sz="2500">
                <a:solidFill>
                  <a:schemeClr val="tx1"/>
                </a:solidFill>
                <a:latin typeface="Tahoma" pitchFamily="34" charset="0"/>
                <a:ea typeface="MS PGothic" pitchFamily="34" charset="-128"/>
              </a:defRPr>
            </a:lvl6pPr>
            <a:lvl7pPr marL="3078184" indent="-236783" algn="ctr" eaLnBrk="0" fontAlgn="base" hangingPunct="0">
              <a:spcBef>
                <a:spcPct val="0"/>
              </a:spcBef>
              <a:spcAft>
                <a:spcPct val="0"/>
              </a:spcAft>
              <a:defRPr sz="2500">
                <a:solidFill>
                  <a:schemeClr val="tx1"/>
                </a:solidFill>
                <a:latin typeface="Tahoma" pitchFamily="34" charset="0"/>
                <a:ea typeface="MS PGothic" pitchFamily="34" charset="-128"/>
              </a:defRPr>
            </a:lvl7pPr>
            <a:lvl8pPr marL="3551751" indent="-236783" algn="ctr" eaLnBrk="0" fontAlgn="base" hangingPunct="0">
              <a:spcBef>
                <a:spcPct val="0"/>
              </a:spcBef>
              <a:spcAft>
                <a:spcPct val="0"/>
              </a:spcAft>
              <a:defRPr sz="2500">
                <a:solidFill>
                  <a:schemeClr val="tx1"/>
                </a:solidFill>
                <a:latin typeface="Tahoma" pitchFamily="34" charset="0"/>
                <a:ea typeface="MS PGothic" pitchFamily="34" charset="-128"/>
              </a:defRPr>
            </a:lvl8pPr>
            <a:lvl9pPr marL="4025318" indent="-236783" algn="ctr" eaLnBrk="0" fontAlgn="base" hangingPunct="0">
              <a:spcBef>
                <a:spcPct val="0"/>
              </a:spcBef>
              <a:spcAft>
                <a:spcPct val="0"/>
              </a:spcAft>
              <a:defRPr sz="2500">
                <a:solidFill>
                  <a:schemeClr val="tx1"/>
                </a:solidFill>
                <a:latin typeface="Tahoma" pitchFamily="34" charset="0"/>
                <a:ea typeface="MS PGothic" pitchFamily="34" charset="-128"/>
              </a:defRPr>
            </a:lvl9pPr>
          </a:lstStyle>
          <a:p>
            <a:fld id="{D1778180-185B-4878-A828-3189A8A2C881}" type="slidenum">
              <a:rPr lang="en-US" altLang="en-US" sz="1200">
                <a:latin typeface="Arial" pitchFamily="34" charset="0"/>
              </a:rPr>
              <a:pPr/>
              <a:t>3</a:t>
            </a:fld>
            <a:endParaRPr lang="en-US" altLang="en-US" sz="1200" dirty="0">
              <a:latin typeface="Arial"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u="sng" dirty="0">
              <a:ea typeface="ＭＳ Ｐゴシック" charset="0"/>
              <a:cs typeface="+mn-cs"/>
            </a:endParaRPr>
          </a:p>
        </p:txBody>
      </p:sp>
    </p:spTree>
    <p:extLst>
      <p:ext uri="{BB962C8B-B14F-4D97-AF65-F5344CB8AC3E}">
        <p14:creationId xmlns:p14="http://schemas.microsoft.com/office/powerpoint/2010/main" val="327096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4</a:t>
            </a:fld>
            <a:endParaRPr lang="en-US" dirty="0"/>
          </a:p>
        </p:txBody>
      </p:sp>
    </p:spTree>
    <p:extLst>
      <p:ext uri="{BB962C8B-B14F-4D97-AF65-F5344CB8AC3E}">
        <p14:creationId xmlns:p14="http://schemas.microsoft.com/office/powerpoint/2010/main" val="153613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Georgia DFCS Policy Number 10.19: Visitation</a:t>
            </a:r>
            <a:r>
              <a:rPr lang="en-US" sz="1200" kern="1200" dirty="0">
                <a:solidFill>
                  <a:schemeClr val="tx1"/>
                </a:solidFill>
                <a:effectLst/>
                <a:latin typeface="+mn-lt"/>
                <a:ea typeface="+mn-ea"/>
                <a:cs typeface="+mn-cs"/>
              </a:rPr>
              <a:t> (June 2016), referencing O.C.G.A § 19-7-3, O.C.G.A § 15-11-2(33) [NOTE THAT THIS CITE IS WRONG], O.C.G.A § 15-11-26, O.C.G.A § 15-11-112, “When a child is removed from his or her home, the court shall order reasonable visitation that is consistent with the age and developmental needs of a child if the court finds that it is in a child’s best interest. The court’s order shall specify the frequency, duration, and terms of visitation including whether or not visitation shall be supervised or unsupervised. NOTE: There shall be a presumption that visitation will be unsupervised unless the court finds that unsupervised visitation is not in a child’s best interest.”</a:t>
            </a:r>
          </a:p>
          <a:p>
            <a:r>
              <a:rPr lang="en-US" sz="1200" kern="1200" dirty="0">
                <a:solidFill>
                  <a:schemeClr val="tx1"/>
                </a:solidFill>
                <a:effectLst/>
                <a:latin typeface="+mn-lt"/>
                <a:ea typeface="+mn-ea"/>
                <a:cs typeface="+mn-cs"/>
              </a:rPr>
              <a:t>NCJFCJ </a:t>
            </a:r>
            <a:r>
              <a:rPr lang="en-US" sz="1200" i="1" kern="1200" dirty="0">
                <a:solidFill>
                  <a:schemeClr val="tx1"/>
                </a:solidFill>
                <a:effectLst/>
                <a:latin typeface="+mn-lt"/>
                <a:ea typeface="+mn-ea"/>
                <a:cs typeface="+mn-cs"/>
              </a:rPr>
              <a:t>Enhanced Guidelines</a:t>
            </a:r>
            <a:r>
              <a:rPr lang="en-US" sz="1200" kern="1200" dirty="0">
                <a:solidFill>
                  <a:schemeClr val="tx1"/>
                </a:solidFill>
                <a:effectLst/>
                <a:latin typeface="+mn-lt"/>
                <a:ea typeface="+mn-ea"/>
                <a:cs typeface="+mn-cs"/>
              </a:rPr>
              <a:t>, page 141.</a:t>
            </a:r>
          </a:p>
          <a:p>
            <a:r>
              <a:rPr lang="en-US" dirty="0"/>
              <a:t>O.C.G.A. Section 15-11-2(75) “Visitation” means a period of access to a child by a parent, guardian, legal custodian, sibling, other relative, or any other person who has demonstrated an ongoing commitment to a child in order to maintain parental and familial involvement in a child's life when he or she is not residing with such person.</a:t>
            </a:r>
          </a:p>
          <a:p>
            <a:r>
              <a:rPr lang="en-US" dirty="0"/>
              <a:t>Ga. Code Ann., § 15-11-112</a:t>
            </a:r>
          </a:p>
          <a:p>
            <a:r>
              <a:rPr lang="en-US" dirty="0">
                <a:effectLst/>
              </a:rPr>
              <a:t> </a:t>
            </a:r>
            <a:endParaRPr lang="en-US" dirty="0"/>
          </a:p>
          <a:p>
            <a:r>
              <a:rPr lang="en-US" b="1" dirty="0"/>
              <a:t>§ 15-11-112. Court-ordered visitation</a:t>
            </a:r>
            <a:endParaRPr lang="en-US" dirty="0"/>
          </a:p>
          <a:p>
            <a:r>
              <a:rPr lang="en-US" dirty="0">
                <a:hlinkClick r:id="rId3"/>
              </a:rPr>
              <a:t>Currentness</a:t>
            </a:r>
            <a:endParaRPr lang="en-US" dirty="0"/>
          </a:p>
          <a:p>
            <a:r>
              <a:rPr lang="en-US" dirty="0"/>
              <a:t>(a) When a child is removed from his or her home, the court shall order reasonable visitation that is consistent with the age and developmental needs of a child if the court finds that it is in a child's best interests. The court's order shall specify the frequency, duration, and terms of visitation including whether or not visitation shall be supervised or unsupervised.</a:t>
            </a:r>
          </a:p>
          <a:p>
            <a:r>
              <a:rPr lang="en-US" dirty="0"/>
              <a:t>(b) There shall be a presumption that visitation shall be unsupervised unless the court finds that unsupervised visitation is not in a child's best interests.</a:t>
            </a:r>
          </a:p>
          <a:p>
            <a:r>
              <a:rPr lang="en-US" dirty="0"/>
              <a:t>(c) Within 30 days of the court finding that there is a lack of substantial progress towards completion of a case plan, the court shall review the terms of visitation and determine whether the terms continue to be appropriate for a child or whether the terms need to be modified.</a:t>
            </a:r>
          </a:p>
          <a:p>
            <a:r>
              <a:rPr lang="en-US" b="1" dirty="0"/>
              <a:t>Credits</a:t>
            </a:r>
          </a:p>
          <a:p>
            <a:r>
              <a:rPr lang="en-US" dirty="0">
                <a:hlinkClick r:id="rId4"/>
              </a:rPr>
              <a:t>Laws 2013, Act 127, § 1-1, eff. Jan. 1, 2014</a:t>
            </a:r>
            <a:r>
              <a:rPr lang="en-US" dirty="0"/>
              <a:t>.</a:t>
            </a:r>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35763-4467-4DEC-BC2D-4097017E22FF}" type="slidenum">
              <a:rPr lang="en-US" smtClean="0"/>
              <a:t>5</a:t>
            </a:fld>
            <a:endParaRPr lang="en-US" dirty="0"/>
          </a:p>
        </p:txBody>
      </p:sp>
    </p:spTree>
    <p:extLst>
      <p:ext uri="{BB962C8B-B14F-4D97-AF65-F5344CB8AC3E}">
        <p14:creationId xmlns:p14="http://schemas.microsoft.com/office/powerpoint/2010/main" val="158637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again (as in P2) the importance of making best interest determinations around the statutory factors.  The factor on these slides are the ones most relevant to family time.  We often make family time decisions around some of these factors, but not in a structured way and not always considering all of the factors.  We can even use the Peanuts story for this.  Particularly around the issue of unsupervised visitation when we get to it, every step back from supervised visitation should be informed/driven by these factors.</a:t>
            </a:r>
          </a:p>
          <a:p>
            <a:endParaRPr lang="en-US" dirty="0"/>
          </a:p>
          <a:p>
            <a:r>
              <a:rPr lang="en-US" dirty="0"/>
              <a:t>Ga. Code Ann., § 15-11-26</a:t>
            </a:r>
          </a:p>
          <a:p>
            <a:r>
              <a:rPr lang="en-US" dirty="0">
                <a:effectLst/>
              </a:rPr>
              <a:t> </a:t>
            </a:r>
            <a:endParaRPr lang="en-US" dirty="0"/>
          </a:p>
          <a:p>
            <a:r>
              <a:rPr lang="en-US" b="1" dirty="0"/>
              <a:t>§ 15-11-26. Factors considered in determination of best interests of child</a:t>
            </a:r>
            <a:endParaRPr lang="en-US" dirty="0"/>
          </a:p>
          <a:p>
            <a:r>
              <a:rPr lang="en-US" dirty="0">
                <a:hlinkClick r:id="rId3"/>
              </a:rPr>
              <a:t>Currentness</a:t>
            </a:r>
            <a:endParaRPr lang="en-US" dirty="0"/>
          </a:p>
          <a:p>
            <a:r>
              <a:rPr lang="en-US" dirty="0"/>
              <a:t>Whenever a best interests determination is required, the court shall consider and evaluate all of the factors affecting the best interests of the child in the context of such child's age and developmental needs. Such factors shall include:</a:t>
            </a:r>
          </a:p>
          <a:p>
            <a:r>
              <a:rPr lang="en-US" dirty="0"/>
              <a:t>(1) The physical safety and welfare of such child, including food, shelter, health, and clothing;</a:t>
            </a:r>
          </a:p>
          <a:p>
            <a:r>
              <a:rPr lang="en-US" dirty="0"/>
              <a:t>(2) The love, affection, bonding, and emotional ties existing between such child and each parent or person available to care for such child;</a:t>
            </a:r>
          </a:p>
          <a:p>
            <a:r>
              <a:rPr lang="en-US" dirty="0"/>
              <a:t>(3) The love, affection, bonding, and emotional ties existing between such child and his or her siblings, half siblings, and stepsiblings and the residence of such other children;</a:t>
            </a:r>
          </a:p>
          <a:p>
            <a:r>
              <a:rPr lang="en-US" dirty="0"/>
              <a:t>(4) Such child's need for permanence, including such child's need for stability and continuity of relationships with his or her parent, siblings, other relatives, and any other person who has provided significant care to such child;</a:t>
            </a:r>
          </a:p>
          <a:p>
            <a:r>
              <a:rPr lang="en-US" dirty="0"/>
              <a:t>(5) Such child's sense of attachments, including his or her sense of security and familiarity, and continuity of affection for such child;</a:t>
            </a:r>
          </a:p>
          <a:p>
            <a:r>
              <a:rPr lang="en-US" dirty="0"/>
              <a:t>(6) The capacity and disposition of each parent or person available to care for such child to give him or her love, affection, and guidance and to continue the education and rearing of such child;</a:t>
            </a:r>
          </a:p>
          <a:p>
            <a:r>
              <a:rPr lang="en-US" dirty="0"/>
              <a:t>(7) The home environment of each parent or person available to care for such child considering the promotion of such child's nurturance and safety rather than superficial or material factors;</a:t>
            </a:r>
          </a:p>
          <a:p>
            <a:r>
              <a:rPr lang="en-US" dirty="0"/>
              <a:t>(8) The stability of the family unit and the presence or absence of support systems within the community to benefit such child;</a:t>
            </a:r>
          </a:p>
          <a:p>
            <a:r>
              <a:rPr lang="en-US" dirty="0"/>
              <a:t>(9) The mental and physical health of all individuals involved;</a:t>
            </a:r>
          </a:p>
          <a:p>
            <a:r>
              <a:rPr lang="en-US" dirty="0"/>
              <a:t>(10) The home, school, and community record and history of such child, as well as any health or educational special needs of such child;</a:t>
            </a:r>
          </a:p>
          <a:p>
            <a:r>
              <a:rPr lang="en-US" dirty="0"/>
              <a:t>(11) Such child's community ties, including church, school, and friends;</a:t>
            </a:r>
          </a:p>
          <a:p>
            <a:r>
              <a:rPr lang="en-US" dirty="0"/>
              <a:t>(12) Such child's background and ties, including familial, cultural, and religious;</a:t>
            </a:r>
          </a:p>
          <a:p>
            <a:r>
              <a:rPr lang="en-US" dirty="0"/>
              <a:t>(13) The least disruptive placement alternative for such child;</a:t>
            </a:r>
          </a:p>
          <a:p>
            <a:r>
              <a:rPr lang="en-US" dirty="0"/>
              <a:t>(14) The uniqueness of every family and child;</a:t>
            </a:r>
          </a:p>
          <a:p>
            <a:r>
              <a:rPr lang="en-US" dirty="0"/>
              <a:t>(15) The risks attendant to entering and being in substitute care;</a:t>
            </a:r>
          </a:p>
          <a:p>
            <a:r>
              <a:rPr lang="en-US" dirty="0"/>
              <a:t>(16) Such child's wishes and long-term goals;</a:t>
            </a:r>
          </a:p>
          <a:p>
            <a:r>
              <a:rPr lang="en-US" dirty="0"/>
              <a:t>(17) The preferences of the persons available to care for such child;</a:t>
            </a:r>
          </a:p>
          <a:p>
            <a:r>
              <a:rPr lang="en-US" dirty="0"/>
              <a:t>(18) Any evidence of family violence, substance abuse, criminal history, or sexual, mental, or physical child abuse in any current, past, or considered home for such child;</a:t>
            </a:r>
          </a:p>
          <a:p>
            <a:r>
              <a:rPr lang="en-US" dirty="0"/>
              <a:t>(19) Any recommendation by a court appointed custody evaluator or guardian ad litem; and</a:t>
            </a:r>
          </a:p>
          <a:p>
            <a:r>
              <a:rPr lang="en-US" dirty="0"/>
              <a:t>(20) Any other factors considered by the court to be relevant and proper to its determination.</a:t>
            </a:r>
          </a:p>
          <a:p>
            <a:r>
              <a:rPr lang="en-US" b="1" dirty="0"/>
              <a:t>Credits</a:t>
            </a:r>
          </a:p>
          <a:p>
            <a:r>
              <a:rPr lang="en-US" dirty="0">
                <a:hlinkClick r:id="rId4"/>
              </a:rPr>
              <a:t>Laws 2013, Act 127, § 1-1, eff. Jan. 1, 2014</a:t>
            </a:r>
            <a:r>
              <a:rPr lang="en-US" dirty="0"/>
              <a:t>.</a:t>
            </a:r>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6</a:t>
            </a:fld>
            <a:endParaRPr lang="en-US" dirty="0"/>
          </a:p>
        </p:txBody>
      </p:sp>
    </p:spTree>
    <p:extLst>
      <p:ext uri="{BB962C8B-B14F-4D97-AF65-F5344CB8AC3E}">
        <p14:creationId xmlns:p14="http://schemas.microsoft.com/office/powerpoint/2010/main" val="233933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First Point.  </a:t>
            </a:r>
            <a:r>
              <a:rPr lang="en-US" dirty="0"/>
              <a:t>The law is the law and presumably, all relevant factors were considered in making the presumption of unsupervised visitation the public policy of the State.  Therefore, every step back from supervised visitation should be informed/driven by these factors.  That is to say we should be able to say that we are stepping back from the least restrictive form of visitation to the most restrictive form based on a statutory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Point.  Talk about the relevant bias in decision making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base"/>
            <a:r>
              <a:rPr lang="en-US" sz="1200" b="1" kern="1200" dirty="0">
                <a:solidFill>
                  <a:schemeClr val="tx1"/>
                </a:solidFill>
                <a:effectLst/>
                <a:latin typeface="+mn-lt"/>
                <a:ea typeface="+mn-ea"/>
                <a:cs typeface="+mn-cs"/>
              </a:rPr>
              <a:t>REFLECTIONS ON THE DECISION-MAKING PROCESS TO PREVENT BIAS – Ones in bold.</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Take a moment before every hearing or before making decisions in a case to ask yourself:</a:t>
            </a:r>
          </a:p>
          <a:p>
            <a:pPr lvl="0" fontAlgn="base"/>
            <a:r>
              <a:rPr lang="en-US" sz="1200" kern="1200" dirty="0">
                <a:solidFill>
                  <a:schemeClr val="tx1"/>
                </a:solidFill>
                <a:effectLst/>
                <a:latin typeface="+mn-lt"/>
                <a:ea typeface="+mn-ea"/>
                <a:cs typeface="+mn-cs"/>
              </a:rPr>
              <a:t>What assumptions have I made about the cultural identity, genders, and background of this family?</a:t>
            </a:r>
          </a:p>
          <a:p>
            <a:pPr lvl="0" fontAlgn="base"/>
            <a:r>
              <a:rPr lang="en-US" sz="1200" b="1" kern="1200" dirty="0">
                <a:solidFill>
                  <a:schemeClr val="tx1"/>
                </a:solidFill>
                <a:effectLst/>
                <a:latin typeface="+mn-lt"/>
                <a:ea typeface="+mn-ea"/>
                <a:cs typeface="+mn-cs"/>
              </a:rPr>
              <a:t>What is my understanding of this family's unique culture and circumstances?</a:t>
            </a:r>
          </a:p>
          <a:p>
            <a:pPr lvl="0" fontAlgn="base"/>
            <a:r>
              <a:rPr lang="en-US" sz="1200" b="1" kern="1200" dirty="0">
                <a:solidFill>
                  <a:schemeClr val="tx1"/>
                </a:solidFill>
                <a:effectLst/>
                <a:latin typeface="+mn-lt"/>
                <a:ea typeface="+mn-ea"/>
                <a:cs typeface="+mn-cs"/>
              </a:rPr>
              <a:t>How is my decision specific to this child and this family?</a:t>
            </a:r>
          </a:p>
          <a:p>
            <a:pPr lvl="0" fontAlgn="base"/>
            <a:r>
              <a:rPr lang="en-US" sz="1200" b="1" kern="1200" dirty="0">
                <a:solidFill>
                  <a:schemeClr val="tx1"/>
                </a:solidFill>
                <a:effectLst/>
                <a:latin typeface="+mn-lt"/>
                <a:ea typeface="+mn-ea"/>
                <a:cs typeface="+mn-cs"/>
              </a:rPr>
              <a:t>How has the court's past contact and involvement with this family influenced (or might influence) my decision-making process and findings?</a:t>
            </a:r>
          </a:p>
          <a:p>
            <a:pPr lvl="0" fontAlgn="base"/>
            <a:r>
              <a:rPr lang="en-US" sz="1200" b="1" kern="1200" dirty="0">
                <a:solidFill>
                  <a:schemeClr val="tx1"/>
                </a:solidFill>
                <a:effectLst/>
                <a:latin typeface="+mn-lt"/>
                <a:ea typeface="+mn-ea"/>
                <a:cs typeface="+mn-cs"/>
              </a:rPr>
              <a:t>What evidence has supported every conclusion I have drawn, and how have I challenged unsupported assumptions?</a:t>
            </a:r>
          </a:p>
          <a:p>
            <a:pPr lvl="0" fontAlgn="base"/>
            <a:r>
              <a:rPr lang="en-US" sz="1200" kern="1200" dirty="0">
                <a:solidFill>
                  <a:schemeClr val="tx1"/>
                </a:solidFill>
                <a:effectLst/>
                <a:latin typeface="+mn-lt"/>
                <a:ea typeface="+mn-ea"/>
                <a:cs typeface="+mn-cs"/>
              </a:rPr>
              <a:t>Am I convinced that reasonable efforts (or active efforts in ICWA cases) have been made in an individualized way to match the needs of the family?</a:t>
            </a:r>
          </a:p>
          <a:p>
            <a:pPr lvl="0" fontAlgn="base"/>
            <a:r>
              <a:rPr lang="en-US" sz="1200" kern="1200" dirty="0">
                <a:solidFill>
                  <a:schemeClr val="tx1"/>
                </a:solidFill>
                <a:effectLst/>
                <a:latin typeface="+mn-lt"/>
                <a:ea typeface="+mn-ea"/>
                <a:cs typeface="+mn-cs"/>
              </a:rPr>
              <a:t>Am I considering relatives as preferred placement options as long as they can protect the child and support the permanency plan?</a:t>
            </a:r>
          </a:p>
          <a:p>
            <a:pPr lvl="0" fontAlgn="base"/>
            <a:r>
              <a:rPr lang="en-US" sz="1200" kern="1200" dirty="0">
                <a:solidFill>
                  <a:schemeClr val="tx1"/>
                </a:solidFill>
                <a:effectLst/>
                <a:latin typeface="+mn-lt"/>
                <a:ea typeface="+mn-ea"/>
                <a:cs typeface="+mn-cs"/>
              </a:rPr>
              <a:t>Have I placed the child in foster care as a last resort?</a:t>
            </a:r>
          </a:p>
          <a:p>
            <a:pPr lvl="0" fontAlgn="base"/>
            <a:r>
              <a:rPr lang="en-US" sz="1200" b="1" kern="1200" dirty="0">
                <a:solidFill>
                  <a:schemeClr val="tx1"/>
                </a:solidFill>
                <a:effectLst/>
                <a:latin typeface="+mn-lt"/>
                <a:ea typeface="+mn-ea"/>
                <a:cs typeface="+mn-cs"/>
              </a:rPr>
              <a:t>Have I integrated the parents, children, and family members into the hearing process in a way that ensures they have had the opportunity to be heard, respected, and valued? Have I offered the family and children the chance to respond to each of the questions from their perspective?</a:t>
            </a:r>
          </a:p>
          <a:p>
            <a:pPr lvl="0" fontAlgn="base"/>
            <a:r>
              <a:rPr lang="en-US" sz="1200" b="1" kern="1200" dirty="0">
                <a:solidFill>
                  <a:schemeClr val="tx1"/>
                </a:solidFill>
                <a:effectLst/>
                <a:latin typeface="+mn-lt"/>
                <a:ea typeface="+mn-ea"/>
                <a:cs typeface="+mn-cs"/>
              </a:rPr>
              <a:t>Is this family receiving the same level and tailoring of services as other families?</a:t>
            </a:r>
          </a:p>
          <a:p>
            <a:pPr lvl="0" fontAlgn="base"/>
            <a:r>
              <a:rPr lang="en-US" sz="1200" b="1" kern="1200" dirty="0">
                <a:solidFill>
                  <a:schemeClr val="tx1"/>
                </a:solidFill>
                <a:effectLst/>
                <a:latin typeface="+mn-lt"/>
                <a:ea typeface="+mn-ea"/>
                <a:cs typeface="+mn-cs"/>
              </a:rPr>
              <a:t>Is the parents' uncooperative or negative behavior rationally related to the involvement of the agency and/or the court?</a:t>
            </a:r>
          </a:p>
          <a:p>
            <a:pPr lvl="0" fontAlgn="base"/>
            <a:r>
              <a:rPr lang="en-US" sz="1200" b="1" kern="1200" dirty="0">
                <a:solidFill>
                  <a:schemeClr val="tx1"/>
                </a:solidFill>
                <a:effectLst/>
                <a:latin typeface="+mn-lt"/>
                <a:ea typeface="+mn-ea"/>
                <a:cs typeface="+mn-cs"/>
              </a:rPr>
              <a:t>If this were my child, would I be making the same decision?  If not, why not?</a:t>
            </a:r>
          </a:p>
          <a:p>
            <a:pPr fontAlgn="base"/>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7</a:t>
            </a:fld>
            <a:endParaRPr lang="en-US" dirty="0"/>
          </a:p>
        </p:txBody>
      </p:sp>
    </p:spTree>
    <p:extLst>
      <p:ext uri="{BB962C8B-B14F-4D97-AF65-F5344CB8AC3E}">
        <p14:creationId xmlns:p14="http://schemas.microsoft.com/office/powerpoint/2010/main" val="176876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bit about how we moved from where we were originally were to this.  Most of the discussion around this will be in the challenges slide.</a:t>
            </a:r>
          </a:p>
        </p:txBody>
      </p:sp>
      <p:sp>
        <p:nvSpPr>
          <p:cNvPr id="4" name="Slide Number Placeholder 3"/>
          <p:cNvSpPr>
            <a:spLocks noGrp="1"/>
          </p:cNvSpPr>
          <p:nvPr>
            <p:ph type="sldNum" sz="quarter" idx="5"/>
          </p:nvPr>
        </p:nvSpPr>
        <p:spPr/>
        <p:txBody>
          <a:bodyPr/>
          <a:lstStyle/>
          <a:p>
            <a:fld id="{95A35763-4467-4DEC-BC2D-4097017E22FF}" type="slidenum">
              <a:rPr lang="en-US" smtClean="0"/>
              <a:t>8</a:t>
            </a:fld>
            <a:endParaRPr lang="en-US" dirty="0"/>
          </a:p>
        </p:txBody>
      </p:sp>
    </p:spTree>
    <p:extLst>
      <p:ext uri="{BB962C8B-B14F-4D97-AF65-F5344CB8AC3E}">
        <p14:creationId xmlns:p14="http://schemas.microsoft.com/office/powerpoint/2010/main" val="22506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10.19 Visitation confirmed current as of April 7, 2021 by Lori Davis</a:t>
            </a:r>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9</a:t>
            </a:fld>
            <a:endParaRPr lang="en-US" dirty="0"/>
          </a:p>
        </p:txBody>
      </p:sp>
    </p:spTree>
    <p:extLst>
      <p:ext uri="{BB962C8B-B14F-4D97-AF65-F5344CB8AC3E}">
        <p14:creationId xmlns:p14="http://schemas.microsoft.com/office/powerpoint/2010/main" val="423659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r>
              <a:rPr lang="en-US"/>
              <a:t>April 7, 2021</a:t>
            </a:r>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9A0CEE-E79B-4E94-9CD5-C014EDCF7C1D}"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7, 2021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A0CEE-E79B-4E94-9CD5-C014EDCF7C1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April 7, 2021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9A0CEE-E79B-4E94-9CD5-C014EDCF7C1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April 7, 2021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A0CEE-E79B-4E94-9CD5-C014EDCF7C1D}"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r>
              <a:rPr lang="en-US"/>
              <a:t>April 7, 2021</a:t>
            </a:r>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9A0CEE-E79B-4E94-9CD5-C014EDCF7C1D}"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April 7, 2021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A0CEE-E79B-4E94-9CD5-C014EDCF7C1D}"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April 7, 2021</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9A0CEE-E79B-4E94-9CD5-C014EDCF7C1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April 7, 2021</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9A0CEE-E79B-4E94-9CD5-C014EDCF7C1D}"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April 7, 2021</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9A0CEE-E79B-4E94-9CD5-C014EDCF7C1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April 7, 2021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9A0CEE-E79B-4E94-9CD5-C014EDCF7C1D}"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April 7, 2021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A0CEE-E79B-4E94-9CD5-C014EDCF7C1D}"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r>
              <a:rPr lang="en-US"/>
              <a:t>April 7, 2021</a:t>
            </a:r>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9A0CEE-E79B-4E94-9CD5-C014EDCF7C1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sychlopaedia.org/learning-and-development/teaching-children-how-to-cope-with-lifes-challeng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arvindpariti.blogspot.com/2012/05/mothers-day-in-priso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fabiusmaximus.com/2015/04/29/assassination-war-on-drugs-terror-837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301" y="3176349"/>
            <a:ext cx="6921299" cy="4062651"/>
          </a:xfrm>
          <a:prstGeom prst="rect">
            <a:avLst/>
          </a:prstGeom>
          <a:noFill/>
        </p:spPr>
        <p:txBody>
          <a:bodyPr wrap="square" rtlCol="0">
            <a:spAutoFit/>
          </a:bodyPr>
          <a:lstStyle/>
          <a:p>
            <a:pPr algn="ctr"/>
            <a:r>
              <a:rPr lang="en-US" sz="2400" b="1" dirty="0">
                <a:solidFill>
                  <a:schemeClr val="bg1"/>
                </a:solidFill>
              </a:rPr>
              <a:t>MULTI-DISIPLINARY CHILD ABUSE  &amp; NEGLECT INSTITUTE</a:t>
            </a:r>
          </a:p>
          <a:p>
            <a:pPr algn="ctr"/>
            <a:endParaRPr lang="en-US" sz="2200" b="1" dirty="0">
              <a:solidFill>
                <a:schemeClr val="bg1"/>
              </a:solidFill>
            </a:endParaRPr>
          </a:p>
          <a:p>
            <a:pPr algn="ctr"/>
            <a:r>
              <a:rPr lang="en-US" sz="2400" b="1" dirty="0">
                <a:solidFill>
                  <a:schemeClr val="bg1"/>
                </a:solidFill>
              </a:rPr>
              <a:t>The Family Time Practice Guide:</a:t>
            </a:r>
          </a:p>
          <a:p>
            <a:pPr algn="ctr"/>
            <a:r>
              <a:rPr lang="en-US" sz="2400" b="1" dirty="0">
                <a:solidFill>
                  <a:schemeClr val="bg1"/>
                </a:solidFill>
              </a:rPr>
              <a:t>Introduction and Challenges to Implementation</a:t>
            </a:r>
          </a:p>
          <a:p>
            <a:pPr algn="ctr"/>
            <a:endParaRPr lang="en-US" sz="2400" b="1" dirty="0">
              <a:solidFill>
                <a:schemeClr val="bg1"/>
              </a:solidFill>
            </a:endParaRPr>
          </a:p>
          <a:p>
            <a:pPr algn="ctr"/>
            <a:r>
              <a:rPr lang="en-US" sz="2000" b="1" dirty="0">
                <a:solidFill>
                  <a:schemeClr val="bg1"/>
                </a:solidFill>
              </a:rPr>
              <a:t>Judge R. Michael Key and Dr. Priscilla Fau</a:t>
            </a:r>
            <a:r>
              <a:rPr lang="en-US" sz="2200" b="1" dirty="0">
                <a:solidFill>
                  <a:schemeClr val="bg1"/>
                </a:solidFill>
              </a:rPr>
              <a:t>lkner</a:t>
            </a:r>
          </a:p>
          <a:p>
            <a:endParaRPr lang="en-US" sz="2200" b="1" dirty="0">
              <a:solidFill>
                <a:schemeClr val="bg1"/>
              </a:solidFill>
            </a:endParaRPr>
          </a:p>
          <a:p>
            <a:r>
              <a:rPr lang="en-US" sz="2000" b="1" dirty="0">
                <a:solidFill>
                  <a:schemeClr val="bg1"/>
                </a:solidFill>
              </a:rPr>
              <a:t>National Council of Juvenile and Family Court Judges and </a:t>
            </a:r>
          </a:p>
          <a:p>
            <a:r>
              <a:rPr lang="en-US" sz="2000" b="1" dirty="0">
                <a:solidFill>
                  <a:schemeClr val="bg1"/>
                </a:solidFill>
              </a:rPr>
              <a:t>Georgia Supreme Court Committee on Justice for Children</a:t>
            </a:r>
          </a:p>
          <a:p>
            <a:r>
              <a:rPr lang="en-US" sz="3200" b="1" dirty="0">
                <a:solidFill>
                  <a:schemeClr val="bg1"/>
                </a:solidFill>
                <a:latin typeface="Arial Narrow" panose="020B0606020202030204" pitchFamily="34" charset="0"/>
              </a:rPr>
              <a:t> </a:t>
            </a:r>
          </a:p>
        </p:txBody>
      </p:sp>
      <p:sp>
        <p:nvSpPr>
          <p:cNvPr id="6" name="TextBox 5"/>
          <p:cNvSpPr txBox="1"/>
          <p:nvPr/>
        </p:nvSpPr>
        <p:spPr>
          <a:xfrm>
            <a:off x="6973078" y="5715000"/>
            <a:ext cx="2018522" cy="646331"/>
          </a:xfrm>
          <a:prstGeom prst="rect">
            <a:avLst/>
          </a:prstGeom>
          <a:noFill/>
        </p:spPr>
        <p:txBody>
          <a:bodyPr wrap="square" rtlCol="0">
            <a:spAutoFit/>
          </a:bodyPr>
          <a:lstStyle/>
          <a:p>
            <a:pPr algn="ctr"/>
            <a:r>
              <a:rPr lang="en-US" dirty="0"/>
              <a:t>Georgia,</a:t>
            </a:r>
          </a:p>
          <a:p>
            <a:pPr algn="ctr"/>
            <a:r>
              <a:rPr lang="en-US" dirty="0"/>
              <a:t>2021</a:t>
            </a:r>
          </a:p>
        </p:txBody>
      </p:sp>
      <p:sp>
        <p:nvSpPr>
          <p:cNvPr id="15" name="Rectangle 14"/>
          <p:cNvSpPr/>
          <p:nvPr/>
        </p:nvSpPr>
        <p:spPr>
          <a:xfrm>
            <a:off x="0" y="76200"/>
            <a:ext cx="9028922"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jnoble\Desktop\6a00d8345189aa69e2017c3582175e970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55" y="0"/>
            <a:ext cx="9144000" cy="3041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highergroundcg.com/wp-content/uploads/2013/07/Puzzle-Pieces.jpg"/>
          <p:cNvPicPr/>
          <p:nvPr/>
        </p:nvPicPr>
        <p:blipFill>
          <a:blip r:embed="rId4">
            <a:extLst>
              <a:ext uri="{28A0092B-C50C-407E-A947-70E740481C1C}">
                <a14:useLocalDpi xmlns:a14="http://schemas.microsoft.com/office/drawing/2010/main" val="0"/>
              </a:ext>
            </a:extLst>
          </a:blip>
          <a:srcRect/>
          <a:stretch>
            <a:fillRect/>
          </a:stretch>
        </p:blipFill>
        <p:spPr bwMode="auto">
          <a:xfrm>
            <a:off x="6973078" y="3200400"/>
            <a:ext cx="2018522" cy="2133600"/>
          </a:xfrm>
          <a:prstGeom prst="rect">
            <a:avLst/>
          </a:prstGeom>
          <a:noFill/>
          <a:ln>
            <a:noFill/>
          </a:ln>
        </p:spPr>
      </p:pic>
    </p:spTree>
    <p:extLst>
      <p:ext uri="{BB962C8B-B14F-4D97-AF65-F5344CB8AC3E}">
        <p14:creationId xmlns:p14="http://schemas.microsoft.com/office/powerpoint/2010/main" val="398348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848CD2-CF2F-4CEA-9F1C-0F82B964DB6E}"/>
              </a:ext>
            </a:extLst>
          </p:cNvPr>
          <p:cNvSpPr>
            <a:spLocks noGrp="1"/>
          </p:cNvSpPr>
          <p:nvPr>
            <p:ph idx="1"/>
          </p:nvPr>
        </p:nvSpPr>
        <p:spPr/>
        <p:txBody>
          <a:bodyPr/>
          <a:lstStyle/>
          <a:p>
            <a:pPr>
              <a:buFont typeface="Wingdings" panose="05000000000000000000" pitchFamily="2" charset="2"/>
              <a:buChar char="v"/>
            </a:pPr>
            <a:r>
              <a:rPr lang="en-US" sz="2400" dirty="0"/>
              <a:t>Parental drug use</a:t>
            </a:r>
          </a:p>
          <a:p>
            <a:pPr>
              <a:buFont typeface="Wingdings" panose="05000000000000000000" pitchFamily="2" charset="2"/>
              <a:buChar char="v"/>
            </a:pPr>
            <a:r>
              <a:rPr lang="en-US" sz="2400" dirty="0"/>
              <a:t>Failure to comply with case plan or rules in treatment</a:t>
            </a:r>
          </a:p>
          <a:p>
            <a:pPr>
              <a:buFont typeface="Wingdings" panose="05000000000000000000" pitchFamily="2" charset="2"/>
              <a:buChar char="v"/>
            </a:pPr>
            <a:r>
              <a:rPr lang="en-US" sz="2400" dirty="0"/>
              <a:t>Pattern of missed family</a:t>
            </a:r>
          </a:p>
          <a:p>
            <a:pPr marL="45720" indent="0">
              <a:buNone/>
            </a:pPr>
            <a:r>
              <a:rPr lang="en-US" sz="2400" dirty="0"/>
              <a:t>   time</a:t>
            </a:r>
          </a:p>
          <a:p>
            <a:pPr>
              <a:buFont typeface="Wingdings" panose="05000000000000000000" pitchFamily="2" charset="2"/>
              <a:buChar char="v"/>
            </a:pPr>
            <a:r>
              <a:rPr lang="en-US" sz="2400" dirty="0"/>
              <a:t>Out-of-county placement</a:t>
            </a:r>
          </a:p>
          <a:p>
            <a:pPr>
              <a:buFont typeface="Wingdings" panose="05000000000000000000" pitchFamily="2" charset="2"/>
              <a:buChar char="v"/>
            </a:pPr>
            <a:r>
              <a:rPr lang="en-US" sz="2400" dirty="0"/>
              <a:t>Transportation</a:t>
            </a:r>
          </a:p>
          <a:p>
            <a:pPr>
              <a:buFont typeface="Wingdings" panose="05000000000000000000" pitchFamily="2" charset="2"/>
              <a:buChar char="v"/>
            </a:pPr>
            <a:r>
              <a:rPr lang="en-US" sz="2400" dirty="0"/>
              <a:t>Bias, fear, laziness?</a:t>
            </a:r>
          </a:p>
          <a:p>
            <a:pPr>
              <a:buFont typeface="Wingdings" panose="05000000000000000000" pitchFamily="2" charset="2"/>
              <a:buChar char="v"/>
            </a:pPr>
            <a:r>
              <a:rPr lang="en-US" sz="2400" dirty="0"/>
              <a:t>Others?</a:t>
            </a:r>
          </a:p>
          <a:p>
            <a:pPr>
              <a:buFont typeface="Wingdings" panose="05000000000000000000" pitchFamily="2" charset="2"/>
              <a:buChar char="v"/>
            </a:pPr>
            <a:endParaRPr lang="en-US" dirty="0"/>
          </a:p>
        </p:txBody>
      </p:sp>
      <p:sp>
        <p:nvSpPr>
          <p:cNvPr id="3" name="Date Placeholder 2">
            <a:extLst>
              <a:ext uri="{FF2B5EF4-FFF2-40B4-BE49-F238E27FC236}">
                <a16:creationId xmlns:a16="http://schemas.microsoft.com/office/drawing/2014/main" id="{35652747-A89C-4C1F-973C-B875D07F1A3A}"/>
              </a:ext>
            </a:extLst>
          </p:cNvPr>
          <p:cNvSpPr>
            <a:spLocks noGrp="1"/>
          </p:cNvSpPr>
          <p:nvPr>
            <p:ph type="dt" sz="half" idx="10"/>
          </p:nvPr>
        </p:nvSpPr>
        <p:spPr/>
        <p:txBody>
          <a:bodyPr/>
          <a:lstStyle/>
          <a:p>
            <a:r>
              <a:rPr lang="en-US"/>
              <a:t>April 7, 2021</a:t>
            </a:r>
            <a:endParaRPr lang="en-US" dirty="0"/>
          </a:p>
        </p:txBody>
      </p:sp>
      <p:sp>
        <p:nvSpPr>
          <p:cNvPr id="4" name="Title 3">
            <a:extLst>
              <a:ext uri="{FF2B5EF4-FFF2-40B4-BE49-F238E27FC236}">
                <a16:creationId xmlns:a16="http://schemas.microsoft.com/office/drawing/2014/main" id="{7EDB613F-0FC8-4C76-A362-AEA06917A6FA}"/>
              </a:ext>
            </a:extLst>
          </p:cNvPr>
          <p:cNvSpPr>
            <a:spLocks noGrp="1"/>
          </p:cNvSpPr>
          <p:nvPr>
            <p:ph type="title"/>
          </p:nvPr>
        </p:nvSpPr>
        <p:spPr/>
        <p:txBody>
          <a:bodyPr/>
          <a:lstStyle/>
          <a:p>
            <a:r>
              <a:rPr lang="en-US" dirty="0"/>
              <a:t>Common challenges to family time</a:t>
            </a:r>
          </a:p>
        </p:txBody>
      </p:sp>
      <p:sp>
        <p:nvSpPr>
          <p:cNvPr id="5" name="Slide Number Placeholder 4">
            <a:extLst>
              <a:ext uri="{FF2B5EF4-FFF2-40B4-BE49-F238E27FC236}">
                <a16:creationId xmlns:a16="http://schemas.microsoft.com/office/drawing/2014/main" id="{812D78EF-F7F9-4D4D-BC1E-95C4DD0468B0}"/>
              </a:ext>
            </a:extLst>
          </p:cNvPr>
          <p:cNvSpPr>
            <a:spLocks noGrp="1"/>
          </p:cNvSpPr>
          <p:nvPr>
            <p:ph type="sldNum" sz="quarter" idx="12"/>
          </p:nvPr>
        </p:nvSpPr>
        <p:spPr/>
        <p:txBody>
          <a:bodyPr/>
          <a:lstStyle/>
          <a:p>
            <a:fld id="{B19A0CEE-E79B-4E94-9CD5-C014EDCF7C1D}" type="slidenum">
              <a:rPr lang="en-US" smtClean="0"/>
              <a:t>10</a:t>
            </a:fld>
            <a:endParaRPr lang="en-US" dirty="0"/>
          </a:p>
        </p:txBody>
      </p:sp>
      <p:pic>
        <p:nvPicPr>
          <p:cNvPr id="5124" name="Picture 4" descr="Image result for challenges">
            <a:extLst>
              <a:ext uri="{FF2B5EF4-FFF2-40B4-BE49-F238E27FC236}">
                <a16:creationId xmlns:a16="http://schemas.microsoft.com/office/drawing/2014/main" id="{91B397ED-635B-441C-B269-6D7E317BD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64501"/>
            <a:ext cx="3948301" cy="305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1+#ppt_w/2"/>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FDAA5C-E402-4171-8083-01451FBD2E1E}"/>
              </a:ext>
            </a:extLst>
          </p:cNvPr>
          <p:cNvSpPr>
            <a:spLocks noGrp="1"/>
          </p:cNvSpPr>
          <p:nvPr>
            <p:ph idx="1"/>
          </p:nvPr>
        </p:nvSpPr>
        <p:spPr>
          <a:xfrm>
            <a:off x="228600" y="1719071"/>
            <a:ext cx="8589045" cy="4407408"/>
          </a:xfrm>
        </p:spPr>
        <p:txBody>
          <a:bodyPr>
            <a:normAutofit lnSpcReduction="10000"/>
          </a:bodyPr>
          <a:lstStyle/>
          <a:p>
            <a:pPr marL="45720" indent="0" algn="ctr">
              <a:buNone/>
            </a:pPr>
            <a:r>
              <a:rPr lang="en-US" dirty="0"/>
              <a:t>Why can’t incarcerated parents visit with their children?</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marL="45720" indent="0" algn="ctr">
              <a:buNone/>
            </a:pPr>
            <a:endParaRPr lang="en-US" dirty="0"/>
          </a:p>
          <a:p>
            <a:pPr marL="45720" indent="0" algn="ctr">
              <a:buNone/>
            </a:pPr>
            <a:r>
              <a:rPr lang="en-US" dirty="0"/>
              <a:t> </a:t>
            </a:r>
          </a:p>
          <a:p>
            <a:pPr marL="45720" indent="0" algn="ctr">
              <a:buNone/>
            </a:pPr>
            <a:endParaRPr lang="en-US" dirty="0"/>
          </a:p>
          <a:p>
            <a:pPr marL="45720" indent="0" algn="ctr">
              <a:buNone/>
            </a:pPr>
            <a:endParaRPr lang="en-US" dirty="0"/>
          </a:p>
          <a:p>
            <a:pPr marL="45720" indent="0" algn="ctr">
              <a:buNone/>
            </a:pPr>
            <a:r>
              <a:rPr lang="en-US" dirty="0"/>
              <a:t>Why can’t children visit with their incarcerated parents?</a:t>
            </a:r>
          </a:p>
        </p:txBody>
      </p:sp>
      <p:sp>
        <p:nvSpPr>
          <p:cNvPr id="3" name="Date Placeholder 2">
            <a:extLst>
              <a:ext uri="{FF2B5EF4-FFF2-40B4-BE49-F238E27FC236}">
                <a16:creationId xmlns:a16="http://schemas.microsoft.com/office/drawing/2014/main" id="{E1DB1BE0-D5A2-4D85-9DCE-C5E842573BA2}"/>
              </a:ext>
            </a:extLst>
          </p:cNvPr>
          <p:cNvSpPr>
            <a:spLocks noGrp="1"/>
          </p:cNvSpPr>
          <p:nvPr>
            <p:ph type="dt" sz="half" idx="10"/>
          </p:nvPr>
        </p:nvSpPr>
        <p:spPr/>
        <p:txBody>
          <a:bodyPr/>
          <a:lstStyle/>
          <a:p>
            <a:r>
              <a:rPr lang="en-US"/>
              <a:t>April 7, 2021</a:t>
            </a:r>
            <a:endParaRPr lang="en-US" dirty="0"/>
          </a:p>
        </p:txBody>
      </p:sp>
      <p:sp>
        <p:nvSpPr>
          <p:cNvPr id="4" name="Slide Number Placeholder 3">
            <a:extLst>
              <a:ext uri="{FF2B5EF4-FFF2-40B4-BE49-F238E27FC236}">
                <a16:creationId xmlns:a16="http://schemas.microsoft.com/office/drawing/2014/main" id="{C62DBD21-F59C-47FA-AB4E-1E18A4E98B24}"/>
              </a:ext>
            </a:extLst>
          </p:cNvPr>
          <p:cNvSpPr>
            <a:spLocks noGrp="1"/>
          </p:cNvSpPr>
          <p:nvPr>
            <p:ph type="sldNum" sz="quarter" idx="12"/>
          </p:nvPr>
        </p:nvSpPr>
        <p:spPr/>
        <p:txBody>
          <a:bodyPr/>
          <a:lstStyle/>
          <a:p>
            <a:fld id="{B19A0CEE-E79B-4E94-9CD5-C014EDCF7C1D}" type="slidenum">
              <a:rPr lang="en-US" smtClean="0"/>
              <a:t>11</a:t>
            </a:fld>
            <a:endParaRPr lang="en-US" dirty="0"/>
          </a:p>
        </p:txBody>
      </p:sp>
      <p:sp>
        <p:nvSpPr>
          <p:cNvPr id="5" name="Title 4">
            <a:extLst>
              <a:ext uri="{FF2B5EF4-FFF2-40B4-BE49-F238E27FC236}">
                <a16:creationId xmlns:a16="http://schemas.microsoft.com/office/drawing/2014/main" id="{E9F5B32C-F58D-4BCD-8F24-54E1852BDD03}"/>
              </a:ext>
            </a:extLst>
          </p:cNvPr>
          <p:cNvSpPr>
            <a:spLocks noGrp="1"/>
          </p:cNvSpPr>
          <p:nvPr>
            <p:ph type="title"/>
          </p:nvPr>
        </p:nvSpPr>
        <p:spPr/>
        <p:txBody>
          <a:bodyPr/>
          <a:lstStyle/>
          <a:p>
            <a:r>
              <a:rPr lang="en-US" dirty="0"/>
              <a:t>Incarcerated parents</a:t>
            </a:r>
            <a:br>
              <a:rPr lang="en-US" dirty="0"/>
            </a:br>
            <a:r>
              <a:rPr lang="en-US" dirty="0"/>
              <a:t>flip the script</a:t>
            </a:r>
          </a:p>
        </p:txBody>
      </p:sp>
      <p:pic>
        <p:nvPicPr>
          <p:cNvPr id="11" name="Picture 10">
            <a:extLst>
              <a:ext uri="{FF2B5EF4-FFF2-40B4-BE49-F238E27FC236}">
                <a16:creationId xmlns:a16="http://schemas.microsoft.com/office/drawing/2014/main" id="{5C645D38-5BD8-45EB-BBE7-B496952457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0" y="2421202"/>
            <a:ext cx="6807835" cy="2836598"/>
          </a:xfrm>
          <a:prstGeom prst="rect">
            <a:avLst/>
          </a:prstGeom>
        </p:spPr>
      </p:pic>
    </p:spTree>
    <p:extLst>
      <p:ext uri="{BB962C8B-B14F-4D97-AF65-F5344CB8AC3E}">
        <p14:creationId xmlns:p14="http://schemas.microsoft.com/office/powerpoint/2010/main" val="23221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 calcmode="lin" valueType="num">
                                      <p:cBhvr additive="base">
                                        <p:cTn id="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A3A45-9303-43D9-83F3-DEFE90A95AFD}"/>
              </a:ext>
            </a:extLst>
          </p:cNvPr>
          <p:cNvSpPr>
            <a:spLocks noGrp="1"/>
          </p:cNvSpPr>
          <p:nvPr>
            <p:ph idx="1"/>
          </p:nvPr>
        </p:nvSpPr>
        <p:spPr/>
        <p:txBody>
          <a:bodyPr>
            <a:normAutofit/>
          </a:bodyPr>
          <a:lstStyle/>
          <a:p>
            <a:r>
              <a:rPr lang="en-US" sz="2800" dirty="0"/>
              <a:t>We need to move…</a:t>
            </a:r>
          </a:p>
          <a:p>
            <a:pPr marL="45720" indent="0">
              <a:buNone/>
            </a:pPr>
            <a:r>
              <a:rPr lang="en-US" sz="2800" dirty="0"/>
              <a:t>                          from here…</a:t>
            </a:r>
            <a:r>
              <a:rPr lang="en-US" sz="2800" dirty="0">
                <a:sym typeface="Symbol" panose="05050102010706020507" pitchFamily="18" charset="2"/>
              </a:rPr>
              <a:t> </a:t>
            </a:r>
            <a:r>
              <a:rPr lang="en-US" sz="2800" b="1" dirty="0">
                <a:sym typeface="Symbol" panose="05050102010706020507" pitchFamily="18" charset="2"/>
              </a:rPr>
              <a:t></a:t>
            </a:r>
          </a:p>
          <a:p>
            <a:pPr marL="45720" indent="0">
              <a:buNone/>
            </a:pPr>
            <a:r>
              <a:rPr lang="en-US" sz="2800" dirty="0">
                <a:sym typeface="Symbol" panose="05050102010706020507" pitchFamily="18" charset="2"/>
              </a:rPr>
              <a:t>     to here…</a:t>
            </a:r>
          </a:p>
          <a:p>
            <a:pPr marL="45720" indent="0">
              <a:buNone/>
            </a:pPr>
            <a:r>
              <a:rPr lang="en-US" sz="2800" dirty="0">
                <a:sym typeface="Symbol" panose="05050102010706020507" pitchFamily="18" charset="2"/>
              </a:rPr>
              <a:t>              </a:t>
            </a:r>
          </a:p>
          <a:p>
            <a:pPr marL="45720" indent="0">
              <a:buNone/>
            </a:pPr>
            <a:endParaRPr lang="en-US" sz="2800" b="1" dirty="0"/>
          </a:p>
          <a:p>
            <a:pPr marL="45720" indent="0">
              <a:buNone/>
            </a:pPr>
            <a:endParaRPr lang="en-US" sz="2800" b="1" dirty="0"/>
          </a:p>
          <a:p>
            <a:pPr marL="45720" indent="0">
              <a:buNone/>
            </a:pPr>
            <a:r>
              <a:rPr lang="en-US" sz="2800" b="1" dirty="0"/>
              <a:t>			          t</a:t>
            </a:r>
            <a:r>
              <a:rPr lang="en-US" sz="2800" dirty="0"/>
              <a:t>o here. </a:t>
            </a:r>
            <a:r>
              <a:rPr lang="en-US" sz="2800" dirty="0">
                <a:sym typeface="Symbol" panose="05050102010706020507" pitchFamily="18" charset="2"/>
              </a:rPr>
              <a:t> </a:t>
            </a:r>
            <a:endParaRPr lang="en-US" sz="2800" dirty="0"/>
          </a:p>
        </p:txBody>
      </p:sp>
      <p:sp>
        <p:nvSpPr>
          <p:cNvPr id="3" name="Date Placeholder 2">
            <a:extLst>
              <a:ext uri="{FF2B5EF4-FFF2-40B4-BE49-F238E27FC236}">
                <a16:creationId xmlns:a16="http://schemas.microsoft.com/office/drawing/2014/main" id="{3313095C-8459-4FCF-8F31-D6183C001288}"/>
              </a:ext>
            </a:extLst>
          </p:cNvPr>
          <p:cNvSpPr>
            <a:spLocks noGrp="1"/>
          </p:cNvSpPr>
          <p:nvPr>
            <p:ph type="dt" sz="half" idx="10"/>
          </p:nvPr>
        </p:nvSpPr>
        <p:spPr/>
        <p:txBody>
          <a:bodyPr/>
          <a:lstStyle/>
          <a:p>
            <a:r>
              <a:rPr lang="en-US"/>
              <a:t>April 7, 2021</a:t>
            </a:r>
            <a:endParaRPr lang="en-US" dirty="0"/>
          </a:p>
        </p:txBody>
      </p:sp>
      <p:sp>
        <p:nvSpPr>
          <p:cNvPr id="4" name="Slide Number Placeholder 3">
            <a:extLst>
              <a:ext uri="{FF2B5EF4-FFF2-40B4-BE49-F238E27FC236}">
                <a16:creationId xmlns:a16="http://schemas.microsoft.com/office/drawing/2014/main" id="{F319228E-8FC5-4B0B-B14C-24B4B1B54729}"/>
              </a:ext>
            </a:extLst>
          </p:cNvPr>
          <p:cNvSpPr>
            <a:spLocks noGrp="1"/>
          </p:cNvSpPr>
          <p:nvPr>
            <p:ph type="sldNum" sz="quarter" idx="12"/>
          </p:nvPr>
        </p:nvSpPr>
        <p:spPr/>
        <p:txBody>
          <a:bodyPr/>
          <a:lstStyle/>
          <a:p>
            <a:fld id="{B19A0CEE-E79B-4E94-9CD5-C014EDCF7C1D}" type="slidenum">
              <a:rPr lang="en-US" smtClean="0"/>
              <a:t>12</a:t>
            </a:fld>
            <a:endParaRPr lang="en-US" dirty="0"/>
          </a:p>
        </p:txBody>
      </p:sp>
      <p:sp>
        <p:nvSpPr>
          <p:cNvPr id="5" name="Title 4">
            <a:extLst>
              <a:ext uri="{FF2B5EF4-FFF2-40B4-BE49-F238E27FC236}">
                <a16:creationId xmlns:a16="http://schemas.microsoft.com/office/drawing/2014/main" id="{5D1AA042-AF9A-4654-8CAC-798FFD264C49}"/>
              </a:ext>
            </a:extLst>
          </p:cNvPr>
          <p:cNvSpPr>
            <a:spLocks noGrp="1"/>
          </p:cNvSpPr>
          <p:nvPr>
            <p:ph type="title"/>
          </p:nvPr>
        </p:nvSpPr>
        <p:spPr/>
        <p:txBody>
          <a:bodyPr/>
          <a:lstStyle/>
          <a:p>
            <a:r>
              <a:rPr lang="en-US" dirty="0"/>
              <a:t>Incarcerated parents</a:t>
            </a:r>
          </a:p>
        </p:txBody>
      </p:sp>
      <p:pic>
        <p:nvPicPr>
          <p:cNvPr id="6" name="Picture 5">
            <a:extLst>
              <a:ext uri="{FF2B5EF4-FFF2-40B4-BE49-F238E27FC236}">
                <a16:creationId xmlns:a16="http://schemas.microsoft.com/office/drawing/2014/main" id="{CBBA22BA-8252-4A60-9510-B50212908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600200"/>
            <a:ext cx="2754183" cy="1932039"/>
          </a:xfrm>
          <a:prstGeom prst="rect">
            <a:avLst/>
          </a:prstGeom>
        </p:spPr>
      </p:pic>
      <p:pic>
        <p:nvPicPr>
          <p:cNvPr id="7" name="Picture 4" descr="Image result for visitation at jail or hospital">
            <a:extLst>
              <a:ext uri="{FF2B5EF4-FFF2-40B4-BE49-F238E27FC236}">
                <a16:creationId xmlns:a16="http://schemas.microsoft.com/office/drawing/2014/main" id="{4B459EB4-7A47-4F27-BDAB-4F52B1B0C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61" y="3959699"/>
            <a:ext cx="3058983" cy="216678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a:extLst>
              <a:ext uri="{FF2B5EF4-FFF2-40B4-BE49-F238E27FC236}">
                <a16:creationId xmlns:a16="http://schemas.microsoft.com/office/drawing/2014/main" id="{0AD423DD-A597-41B6-8165-058B867CA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639514" y="3851400"/>
            <a:ext cx="1971086" cy="256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00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A3A45-9303-43D9-83F3-DEFE90A95AFD}"/>
              </a:ext>
            </a:extLst>
          </p:cNvPr>
          <p:cNvSpPr>
            <a:spLocks noGrp="1"/>
          </p:cNvSpPr>
          <p:nvPr>
            <p:ph idx="1"/>
          </p:nvPr>
        </p:nvSpPr>
        <p:spPr>
          <a:xfrm>
            <a:off x="380999" y="1719071"/>
            <a:ext cx="8407893" cy="4636010"/>
          </a:xfrm>
        </p:spPr>
        <p:txBody>
          <a:bodyPr>
            <a:normAutofit fontScale="92500" lnSpcReduction="10000"/>
          </a:bodyPr>
          <a:lstStyle/>
          <a:p>
            <a:r>
              <a:rPr lang="en-US" sz="2800" dirty="0"/>
              <a:t>Initially just one hour once a week on Tuesdays</a:t>
            </a:r>
          </a:p>
          <a:p>
            <a:r>
              <a:rPr lang="en-US" sz="2800" dirty="0"/>
              <a:t>Initially no more than five families</a:t>
            </a:r>
          </a:p>
          <a:p>
            <a:r>
              <a:rPr lang="en-US" sz="2800" dirty="0"/>
              <a:t>Initially just children in foster care</a:t>
            </a:r>
          </a:p>
          <a:p>
            <a:r>
              <a:rPr lang="en-US" sz="2800" dirty="0"/>
              <a:t>Facilitated by parent aide</a:t>
            </a:r>
          </a:p>
          <a:p>
            <a:r>
              <a:rPr lang="en-US" sz="2800" dirty="0"/>
              <a:t>Family friendly room</a:t>
            </a:r>
          </a:p>
          <a:p>
            <a:r>
              <a:rPr lang="en-US" sz="2800" dirty="0"/>
              <a:t>Parent unshackled</a:t>
            </a:r>
          </a:p>
          <a:p>
            <a:r>
              <a:rPr lang="en-US" sz="2800" dirty="0"/>
              <a:t>Deputy in the room as </a:t>
            </a:r>
          </a:p>
          <a:p>
            <a:pPr marL="45720" indent="0">
              <a:buNone/>
            </a:pPr>
            <a:r>
              <a:rPr lang="en-US" sz="2800" dirty="0"/>
              <a:t>  innocuous as possible</a:t>
            </a:r>
          </a:p>
          <a:p>
            <a:r>
              <a:rPr lang="en-US" sz="2800" dirty="0"/>
              <a:t>Appropriate toys, books,</a:t>
            </a:r>
          </a:p>
          <a:p>
            <a:pPr marL="45720" indent="0">
              <a:buNone/>
            </a:pPr>
            <a:r>
              <a:rPr lang="en-US" sz="2800" dirty="0"/>
              <a:t>  etc.</a:t>
            </a:r>
          </a:p>
          <a:p>
            <a:endParaRPr lang="en-US" sz="2800" dirty="0"/>
          </a:p>
        </p:txBody>
      </p:sp>
      <p:sp>
        <p:nvSpPr>
          <p:cNvPr id="3" name="Date Placeholder 2">
            <a:extLst>
              <a:ext uri="{FF2B5EF4-FFF2-40B4-BE49-F238E27FC236}">
                <a16:creationId xmlns:a16="http://schemas.microsoft.com/office/drawing/2014/main" id="{3313095C-8459-4FCF-8F31-D6183C001288}"/>
              </a:ext>
            </a:extLst>
          </p:cNvPr>
          <p:cNvSpPr>
            <a:spLocks noGrp="1"/>
          </p:cNvSpPr>
          <p:nvPr>
            <p:ph type="dt" sz="half" idx="10"/>
          </p:nvPr>
        </p:nvSpPr>
        <p:spPr/>
        <p:txBody>
          <a:bodyPr/>
          <a:lstStyle/>
          <a:p>
            <a:r>
              <a:rPr lang="en-US"/>
              <a:t>April 7, 2021</a:t>
            </a:r>
            <a:endParaRPr lang="en-US" dirty="0"/>
          </a:p>
        </p:txBody>
      </p:sp>
      <p:sp>
        <p:nvSpPr>
          <p:cNvPr id="4" name="Slide Number Placeholder 3">
            <a:extLst>
              <a:ext uri="{FF2B5EF4-FFF2-40B4-BE49-F238E27FC236}">
                <a16:creationId xmlns:a16="http://schemas.microsoft.com/office/drawing/2014/main" id="{F319228E-8FC5-4B0B-B14C-24B4B1B54729}"/>
              </a:ext>
            </a:extLst>
          </p:cNvPr>
          <p:cNvSpPr>
            <a:spLocks noGrp="1"/>
          </p:cNvSpPr>
          <p:nvPr>
            <p:ph type="sldNum" sz="quarter" idx="12"/>
          </p:nvPr>
        </p:nvSpPr>
        <p:spPr/>
        <p:txBody>
          <a:bodyPr/>
          <a:lstStyle/>
          <a:p>
            <a:fld id="{B19A0CEE-E79B-4E94-9CD5-C014EDCF7C1D}" type="slidenum">
              <a:rPr lang="en-US" smtClean="0"/>
              <a:t>13</a:t>
            </a:fld>
            <a:endParaRPr lang="en-US" dirty="0"/>
          </a:p>
        </p:txBody>
      </p:sp>
      <p:sp>
        <p:nvSpPr>
          <p:cNvPr id="5" name="Title 4">
            <a:extLst>
              <a:ext uri="{FF2B5EF4-FFF2-40B4-BE49-F238E27FC236}">
                <a16:creationId xmlns:a16="http://schemas.microsoft.com/office/drawing/2014/main" id="{5D1AA042-AF9A-4654-8CAC-798FFD264C49}"/>
              </a:ext>
            </a:extLst>
          </p:cNvPr>
          <p:cNvSpPr>
            <a:spLocks noGrp="1"/>
          </p:cNvSpPr>
          <p:nvPr>
            <p:ph type="title"/>
          </p:nvPr>
        </p:nvSpPr>
        <p:spPr/>
        <p:txBody>
          <a:bodyPr/>
          <a:lstStyle/>
          <a:p>
            <a:r>
              <a:rPr lang="en-US" dirty="0"/>
              <a:t>FAMILY TIME AT THE TROUP COUNTY JAIL</a:t>
            </a:r>
          </a:p>
        </p:txBody>
      </p:sp>
      <p:pic>
        <p:nvPicPr>
          <p:cNvPr id="13" name="Picture 12">
            <a:extLst>
              <a:ext uri="{FF2B5EF4-FFF2-40B4-BE49-F238E27FC236}">
                <a16:creationId xmlns:a16="http://schemas.microsoft.com/office/drawing/2014/main" id="{36740765-022F-4156-9162-9639B378B5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63876" y="3200401"/>
            <a:ext cx="4123864" cy="2971800"/>
          </a:xfrm>
          <a:prstGeom prst="rect">
            <a:avLst/>
          </a:prstGeom>
        </p:spPr>
      </p:pic>
      <p:sp>
        <p:nvSpPr>
          <p:cNvPr id="14" name="TextBox 13">
            <a:extLst>
              <a:ext uri="{FF2B5EF4-FFF2-40B4-BE49-F238E27FC236}">
                <a16:creationId xmlns:a16="http://schemas.microsoft.com/office/drawing/2014/main" id="{DDBD80B7-1E2E-4104-A75E-A9EE04741B0C}"/>
              </a:ext>
            </a:extLst>
          </p:cNvPr>
          <p:cNvSpPr txBox="1"/>
          <p:nvPr/>
        </p:nvSpPr>
        <p:spPr bwMode="auto">
          <a:xfrm>
            <a:off x="5884519" y="6183868"/>
            <a:ext cx="2628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900" dirty="0">
                <a:hlinkClick r:id="rId4" tooltip="http://arvindpariti.blogspot.com/2012/05/mothers-day-in-prison.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415293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B0EB1AD-30C3-495C-BAD1-C814913AB94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90" y="-36830"/>
            <a:ext cx="9406890" cy="7055168"/>
          </a:xfrm>
        </p:spPr>
      </p:pic>
      <p:sp>
        <p:nvSpPr>
          <p:cNvPr id="3" name="Date Placeholder 2">
            <a:extLst>
              <a:ext uri="{FF2B5EF4-FFF2-40B4-BE49-F238E27FC236}">
                <a16:creationId xmlns:a16="http://schemas.microsoft.com/office/drawing/2014/main" id="{591409BE-273E-40F0-AE77-91010BF33196}"/>
              </a:ext>
            </a:extLst>
          </p:cNvPr>
          <p:cNvSpPr>
            <a:spLocks noGrp="1"/>
          </p:cNvSpPr>
          <p:nvPr>
            <p:ph type="dt" sz="half" idx="10"/>
          </p:nvPr>
        </p:nvSpPr>
        <p:spPr/>
        <p:txBody>
          <a:bodyPr/>
          <a:lstStyle/>
          <a:p>
            <a:r>
              <a:rPr lang="en-US"/>
              <a:t>April 7, 2021</a:t>
            </a:r>
            <a:endParaRPr lang="en-US" dirty="0"/>
          </a:p>
        </p:txBody>
      </p:sp>
      <p:sp>
        <p:nvSpPr>
          <p:cNvPr id="4" name="Slide Number Placeholder 3">
            <a:extLst>
              <a:ext uri="{FF2B5EF4-FFF2-40B4-BE49-F238E27FC236}">
                <a16:creationId xmlns:a16="http://schemas.microsoft.com/office/drawing/2014/main" id="{11BFA9E0-AE99-4DA0-8C73-E2B215DA956F}"/>
              </a:ext>
            </a:extLst>
          </p:cNvPr>
          <p:cNvSpPr>
            <a:spLocks noGrp="1"/>
          </p:cNvSpPr>
          <p:nvPr>
            <p:ph type="sldNum" sz="quarter" idx="12"/>
          </p:nvPr>
        </p:nvSpPr>
        <p:spPr/>
        <p:txBody>
          <a:bodyPr/>
          <a:lstStyle/>
          <a:p>
            <a:fld id="{B19A0CEE-E79B-4E94-9CD5-C014EDCF7C1D}" type="slidenum">
              <a:rPr lang="en-US" smtClean="0"/>
              <a:t>14</a:t>
            </a:fld>
            <a:endParaRPr lang="en-US" dirty="0"/>
          </a:p>
        </p:txBody>
      </p:sp>
      <p:sp>
        <p:nvSpPr>
          <p:cNvPr id="5" name="Title 4">
            <a:extLst>
              <a:ext uri="{FF2B5EF4-FFF2-40B4-BE49-F238E27FC236}">
                <a16:creationId xmlns:a16="http://schemas.microsoft.com/office/drawing/2014/main" id="{896873C7-5B4D-4748-9DA5-496487ED9192}"/>
              </a:ext>
            </a:extLst>
          </p:cNvPr>
          <p:cNvSpPr>
            <a:spLocks noGrp="1"/>
          </p:cNvSpPr>
          <p:nvPr>
            <p:ph type="title"/>
          </p:nvPr>
        </p:nvSpPr>
        <p:spPr>
          <a:xfrm>
            <a:off x="457200" y="-76200"/>
            <a:ext cx="8381260" cy="1054394"/>
          </a:xfrm>
        </p:spPr>
        <p:txBody>
          <a:bodyPr/>
          <a:lstStyle/>
          <a:p>
            <a:r>
              <a:rPr lang="en-US" dirty="0">
                <a:solidFill>
                  <a:srgbClr val="0070C0"/>
                </a:solidFill>
              </a:rPr>
              <a:t>Family Reunification Room</a:t>
            </a:r>
          </a:p>
        </p:txBody>
      </p:sp>
      <p:pic>
        <p:nvPicPr>
          <p:cNvPr id="6" name="Picture 5">
            <a:extLst>
              <a:ext uri="{FF2B5EF4-FFF2-40B4-BE49-F238E27FC236}">
                <a16:creationId xmlns:a16="http://schemas.microsoft.com/office/drawing/2014/main" id="{AD18A568-0323-4AE9-957A-89CA7981F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7" y="-47773"/>
            <a:ext cx="9427967" cy="7070975"/>
          </a:xfrm>
          <a:prstGeom prst="rect">
            <a:avLst/>
          </a:prstGeom>
        </p:spPr>
      </p:pic>
      <p:sp>
        <p:nvSpPr>
          <p:cNvPr id="10" name="TextBox 9">
            <a:extLst>
              <a:ext uri="{FF2B5EF4-FFF2-40B4-BE49-F238E27FC236}">
                <a16:creationId xmlns:a16="http://schemas.microsoft.com/office/drawing/2014/main" id="{060DBE08-1C25-4F33-8C76-7581F2C4387C}"/>
              </a:ext>
            </a:extLst>
          </p:cNvPr>
          <p:cNvSpPr txBox="1"/>
          <p:nvPr/>
        </p:nvSpPr>
        <p:spPr bwMode="auto">
          <a:xfrm>
            <a:off x="1603869" y="12970"/>
            <a:ext cx="61094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r>
              <a:rPr lang="en-US" sz="4000" dirty="0">
                <a:solidFill>
                  <a:srgbClr val="0070C0"/>
                </a:solidFill>
              </a:rPr>
              <a:t>Family Reunification Room</a:t>
            </a:r>
            <a:endParaRPr lang="en-US" sz="4000" dirty="0">
              <a:latin typeface="+mn-lt"/>
            </a:endParaRPr>
          </a:p>
        </p:txBody>
      </p:sp>
    </p:spTree>
    <p:extLst>
      <p:ext uri="{BB962C8B-B14F-4D97-AF65-F5344CB8AC3E}">
        <p14:creationId xmlns:p14="http://schemas.microsoft.com/office/powerpoint/2010/main" val="195965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E1908-7B47-42B7-8C4D-EFE403E4157B}"/>
              </a:ext>
            </a:extLst>
          </p:cNvPr>
          <p:cNvSpPr>
            <a:spLocks noGrp="1"/>
          </p:cNvSpPr>
          <p:nvPr>
            <p:ph idx="1"/>
          </p:nvPr>
        </p:nvSpPr>
        <p:spPr/>
        <p:txBody>
          <a:bodyPr>
            <a:normAutofit/>
          </a:bodyPr>
          <a:lstStyle/>
          <a:p>
            <a:pPr marL="45720" indent="0" algn="ctr">
              <a:buNone/>
            </a:pPr>
            <a:r>
              <a:rPr lang="en-US" sz="4400" dirty="0"/>
              <a:t>What are your next steps?</a:t>
            </a:r>
          </a:p>
          <a:p>
            <a:pPr>
              <a:buFont typeface="Wingdings" panose="05000000000000000000" pitchFamily="2" charset="2"/>
              <a:buChar char="v"/>
            </a:pPr>
            <a:r>
              <a:rPr lang="en-US" sz="2400" dirty="0"/>
              <a:t>How do we implement state-wide?</a:t>
            </a:r>
          </a:p>
          <a:p>
            <a:pPr>
              <a:buFont typeface="Wingdings" panose="05000000000000000000" pitchFamily="2" charset="2"/>
              <a:buChar char="v"/>
            </a:pPr>
            <a:r>
              <a:rPr lang="en-US" sz="2400" dirty="0"/>
              <a:t>What are your next steps locally?</a:t>
            </a:r>
          </a:p>
        </p:txBody>
      </p:sp>
      <p:sp>
        <p:nvSpPr>
          <p:cNvPr id="3" name="Date Placeholder 2">
            <a:extLst>
              <a:ext uri="{FF2B5EF4-FFF2-40B4-BE49-F238E27FC236}">
                <a16:creationId xmlns:a16="http://schemas.microsoft.com/office/drawing/2014/main" id="{EA4A1D85-8393-49E2-9F68-F3D336579828}"/>
              </a:ext>
            </a:extLst>
          </p:cNvPr>
          <p:cNvSpPr>
            <a:spLocks noGrp="1"/>
          </p:cNvSpPr>
          <p:nvPr>
            <p:ph type="dt" sz="half" idx="10"/>
          </p:nvPr>
        </p:nvSpPr>
        <p:spPr/>
        <p:txBody>
          <a:bodyPr/>
          <a:lstStyle/>
          <a:p>
            <a:r>
              <a:rPr lang="en-US"/>
              <a:t>April 7, 2021</a:t>
            </a:r>
            <a:endParaRPr lang="en-US" dirty="0"/>
          </a:p>
        </p:txBody>
      </p:sp>
      <p:sp>
        <p:nvSpPr>
          <p:cNvPr id="4" name="Slide Number Placeholder 3">
            <a:extLst>
              <a:ext uri="{FF2B5EF4-FFF2-40B4-BE49-F238E27FC236}">
                <a16:creationId xmlns:a16="http://schemas.microsoft.com/office/drawing/2014/main" id="{106C04DE-4489-4346-B4B4-DBF5D7BFBA44}"/>
              </a:ext>
            </a:extLst>
          </p:cNvPr>
          <p:cNvSpPr>
            <a:spLocks noGrp="1"/>
          </p:cNvSpPr>
          <p:nvPr>
            <p:ph type="sldNum" sz="quarter" idx="12"/>
          </p:nvPr>
        </p:nvSpPr>
        <p:spPr/>
        <p:txBody>
          <a:bodyPr/>
          <a:lstStyle/>
          <a:p>
            <a:fld id="{B19A0CEE-E79B-4E94-9CD5-C014EDCF7C1D}" type="slidenum">
              <a:rPr lang="en-US" smtClean="0"/>
              <a:t>15</a:t>
            </a:fld>
            <a:endParaRPr lang="en-US" dirty="0"/>
          </a:p>
        </p:txBody>
      </p:sp>
      <p:sp>
        <p:nvSpPr>
          <p:cNvPr id="5" name="Title 4">
            <a:extLst>
              <a:ext uri="{FF2B5EF4-FFF2-40B4-BE49-F238E27FC236}">
                <a16:creationId xmlns:a16="http://schemas.microsoft.com/office/drawing/2014/main" id="{4AC19CBD-923D-412B-B84D-E38DA78CE575}"/>
              </a:ext>
            </a:extLst>
          </p:cNvPr>
          <p:cNvSpPr>
            <a:spLocks noGrp="1"/>
          </p:cNvSpPr>
          <p:nvPr>
            <p:ph type="title"/>
          </p:nvPr>
        </p:nvSpPr>
        <p:spPr/>
        <p:txBody>
          <a:bodyPr/>
          <a:lstStyle/>
          <a:p>
            <a:r>
              <a:rPr lang="en-US" dirty="0"/>
              <a:t>Next steps</a:t>
            </a:r>
          </a:p>
        </p:txBody>
      </p:sp>
      <p:pic>
        <p:nvPicPr>
          <p:cNvPr id="3074" name="Picture 2" descr="Image result for how do we make it happen?">
            <a:extLst>
              <a:ext uri="{FF2B5EF4-FFF2-40B4-BE49-F238E27FC236}">
                <a16:creationId xmlns:a16="http://schemas.microsoft.com/office/drawing/2014/main" id="{305BBFE3-184B-429B-9CF2-598298391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418" y="3765254"/>
            <a:ext cx="4159474" cy="233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9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2575" indent="0">
              <a:buNone/>
            </a:pPr>
            <a:endParaRPr lang="en-US" dirty="0"/>
          </a:p>
          <a:p>
            <a:endParaRPr lang="en-US" dirty="0"/>
          </a:p>
        </p:txBody>
      </p:sp>
      <p:sp>
        <p:nvSpPr>
          <p:cNvPr id="4" name="Title 3"/>
          <p:cNvSpPr>
            <a:spLocks noGrp="1"/>
          </p:cNvSpPr>
          <p:nvPr>
            <p:ph type="title"/>
          </p:nvPr>
        </p:nvSpPr>
        <p:spPr/>
        <p:txBody>
          <a:bodyPr/>
          <a:lstStyle/>
          <a:p>
            <a:r>
              <a:rPr lang="en-US" dirty="0"/>
              <a:t>QUESTIONS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238999" cy="357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a:extLst>
              <a:ext uri="{FF2B5EF4-FFF2-40B4-BE49-F238E27FC236}">
                <a16:creationId xmlns:a16="http://schemas.microsoft.com/office/drawing/2014/main" id="{97D52E81-5898-400E-97AC-37EEE5EED6DD}"/>
              </a:ext>
            </a:extLst>
          </p:cNvPr>
          <p:cNvSpPr>
            <a:spLocks noGrp="1"/>
          </p:cNvSpPr>
          <p:nvPr>
            <p:ph type="dt" sz="half" idx="10"/>
          </p:nvPr>
        </p:nvSpPr>
        <p:spPr/>
        <p:txBody>
          <a:bodyPr/>
          <a:lstStyle/>
          <a:p>
            <a:r>
              <a:rPr lang="en-US"/>
              <a:t>April 7, 2021</a:t>
            </a:r>
            <a:endParaRPr lang="en-US" dirty="0"/>
          </a:p>
        </p:txBody>
      </p:sp>
      <p:sp>
        <p:nvSpPr>
          <p:cNvPr id="6" name="Slide Number Placeholder 5">
            <a:extLst>
              <a:ext uri="{FF2B5EF4-FFF2-40B4-BE49-F238E27FC236}">
                <a16:creationId xmlns:a16="http://schemas.microsoft.com/office/drawing/2014/main" id="{CCD96DE5-463E-4FEE-BC7C-7ADAB83CDE08}"/>
              </a:ext>
            </a:extLst>
          </p:cNvPr>
          <p:cNvSpPr>
            <a:spLocks noGrp="1"/>
          </p:cNvSpPr>
          <p:nvPr>
            <p:ph type="sldNum" sz="quarter" idx="12"/>
          </p:nvPr>
        </p:nvSpPr>
        <p:spPr/>
        <p:txBody>
          <a:bodyPr/>
          <a:lstStyle/>
          <a:p>
            <a:fld id="{B19A0CEE-E79B-4E94-9CD5-C014EDCF7C1D}" type="slidenum">
              <a:rPr lang="en-US" smtClean="0"/>
              <a:t>16</a:t>
            </a:fld>
            <a:endParaRPr lang="en-US" dirty="0"/>
          </a:p>
        </p:txBody>
      </p:sp>
    </p:spTree>
    <p:extLst>
      <p:ext uri="{BB962C8B-B14F-4D97-AF65-F5344CB8AC3E}">
        <p14:creationId xmlns:p14="http://schemas.microsoft.com/office/powerpoint/2010/main" val="418946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04800" y="533400"/>
            <a:ext cx="8229600" cy="1384300"/>
          </a:xfrm>
        </p:spPr>
        <p:txBody>
          <a:bodyPr/>
          <a:lstStyle/>
          <a:p>
            <a:pPr eaLnBrk="1" hangingPunct="1"/>
            <a:r>
              <a:rPr lang="en-US" altLang="en-US" sz="2800" b="1" dirty="0"/>
              <a:t>  ASSUMPTIONS</a:t>
            </a:r>
            <a:br>
              <a:rPr lang="en-US" altLang="en-US" sz="5400" b="1" dirty="0"/>
            </a:br>
            <a:endParaRPr lang="en-US" altLang="en-US" sz="5400" b="1" dirty="0"/>
          </a:p>
        </p:txBody>
      </p:sp>
      <p:sp>
        <p:nvSpPr>
          <p:cNvPr id="6" name="TextBox 5"/>
          <p:cNvSpPr txBox="1"/>
          <p:nvPr/>
        </p:nvSpPr>
        <p:spPr>
          <a:xfrm>
            <a:off x="152400" y="1752600"/>
            <a:ext cx="8956431" cy="5693866"/>
          </a:xfrm>
          <a:prstGeom prst="rect">
            <a:avLst/>
          </a:prstGeom>
          <a:noFill/>
        </p:spPr>
        <p:txBody>
          <a:bodyPr wrap="square" rtlCol="0">
            <a:spAutoFit/>
          </a:bodyPr>
          <a:lstStyle/>
          <a:p>
            <a:pPr marL="457200" indent="-457200">
              <a:buClr>
                <a:schemeClr val="accent1"/>
              </a:buClr>
              <a:buSzPct val="140000"/>
              <a:buFont typeface="Wingdings" panose="05000000000000000000" pitchFamily="2" charset="2"/>
              <a:buChar char="v"/>
            </a:pPr>
            <a:r>
              <a:rPr lang="en-CA" sz="2700" dirty="0">
                <a:solidFill>
                  <a:schemeClr val="tx2">
                    <a:lumMod val="50000"/>
                  </a:schemeClr>
                </a:solidFill>
                <a:cs typeface="Times New Roman" panose="02020603050405020304" pitchFamily="18" charset="0"/>
              </a:rPr>
              <a:t>Everyone agrees with the importance of meaningful family time for children in care</a:t>
            </a:r>
          </a:p>
          <a:p>
            <a:pPr marL="457200" indent="-457200">
              <a:buClr>
                <a:schemeClr val="accent1"/>
              </a:buClr>
              <a:buSzPct val="140000"/>
              <a:buFont typeface="Wingdings" panose="05000000000000000000" pitchFamily="2" charset="2"/>
              <a:buChar char="v"/>
            </a:pPr>
            <a:r>
              <a:rPr lang="en-CA" sz="2700" dirty="0">
                <a:solidFill>
                  <a:schemeClr val="tx2">
                    <a:lumMod val="50000"/>
                  </a:schemeClr>
                </a:solidFill>
                <a:cs typeface="Times New Roman" panose="02020603050405020304" pitchFamily="18" charset="0"/>
              </a:rPr>
              <a:t>Everyone understands the difference in “visitation” and “family time”</a:t>
            </a:r>
          </a:p>
          <a:p>
            <a:pPr marL="457200" indent="-457200">
              <a:buClr>
                <a:schemeClr val="accent1"/>
              </a:buClr>
              <a:buSzPct val="140000"/>
              <a:buFont typeface="Wingdings" panose="05000000000000000000" pitchFamily="2" charset="2"/>
              <a:buChar char="v"/>
            </a:pPr>
            <a:r>
              <a:rPr lang="en-CA" sz="2700" dirty="0">
                <a:solidFill>
                  <a:schemeClr val="tx2">
                    <a:lumMod val="50000"/>
                  </a:schemeClr>
                </a:solidFill>
                <a:cs typeface="Times New Roman" panose="02020603050405020304" pitchFamily="18" charset="0"/>
              </a:rPr>
              <a:t>Everyone wants to provide the most and highest quality family time possible</a:t>
            </a:r>
          </a:p>
          <a:p>
            <a:pPr marL="457200" indent="-457200">
              <a:buClr>
                <a:schemeClr val="accent1"/>
              </a:buClr>
              <a:buSzPct val="140000"/>
              <a:buFont typeface="Wingdings" panose="05000000000000000000" pitchFamily="2" charset="2"/>
              <a:buChar char="v"/>
            </a:pPr>
            <a:r>
              <a:rPr lang="en-CA" sz="2700" dirty="0">
                <a:solidFill>
                  <a:schemeClr val="tx2">
                    <a:lumMod val="50000"/>
                  </a:schemeClr>
                </a:solidFill>
                <a:cs typeface="Times New Roman" panose="02020603050405020304" pitchFamily="18" charset="0"/>
              </a:rPr>
              <a:t>Family time is healthy for most </a:t>
            </a:r>
          </a:p>
          <a:p>
            <a:pPr>
              <a:buClr>
                <a:schemeClr val="accent1"/>
              </a:buClr>
              <a:buSzPct val="140000"/>
            </a:pPr>
            <a:r>
              <a:rPr lang="en-CA" sz="2700" dirty="0">
                <a:solidFill>
                  <a:schemeClr val="tx2">
                    <a:lumMod val="50000"/>
                  </a:schemeClr>
                </a:solidFill>
                <a:cs typeface="Times New Roman" panose="02020603050405020304" pitchFamily="18" charset="0"/>
              </a:rPr>
              <a:t>     children in care</a:t>
            </a:r>
          </a:p>
          <a:p>
            <a:pPr marL="457200" indent="-457200">
              <a:buClr>
                <a:schemeClr val="accent1"/>
              </a:buClr>
              <a:buSzPct val="140000"/>
              <a:buFont typeface="Wingdings" panose="05000000000000000000" pitchFamily="2" charset="2"/>
              <a:buChar char="v"/>
            </a:pPr>
            <a:r>
              <a:rPr lang="en-CA" sz="2700" dirty="0">
                <a:solidFill>
                  <a:schemeClr val="tx2">
                    <a:lumMod val="50000"/>
                  </a:schemeClr>
                </a:solidFill>
                <a:cs typeface="Times New Roman" panose="02020603050405020304" pitchFamily="18" charset="0"/>
              </a:rPr>
              <a:t>Family time is healthy for most</a:t>
            </a:r>
          </a:p>
          <a:p>
            <a:pPr>
              <a:buClr>
                <a:schemeClr val="accent1"/>
              </a:buClr>
              <a:buSzPct val="140000"/>
            </a:pPr>
            <a:r>
              <a:rPr lang="en-CA" sz="2700" dirty="0">
                <a:solidFill>
                  <a:schemeClr val="tx2">
                    <a:lumMod val="50000"/>
                  </a:schemeClr>
                </a:solidFill>
                <a:cs typeface="Times New Roman" panose="02020603050405020304" pitchFamily="18" charset="0"/>
              </a:rPr>
              <a:t>     children of incarcerated </a:t>
            </a:r>
          </a:p>
          <a:p>
            <a:pPr>
              <a:buClr>
                <a:schemeClr val="accent1"/>
              </a:buClr>
              <a:buSzPct val="140000"/>
            </a:pPr>
            <a:r>
              <a:rPr lang="en-CA" sz="2700" dirty="0">
                <a:solidFill>
                  <a:schemeClr val="tx2">
                    <a:lumMod val="50000"/>
                  </a:schemeClr>
                </a:solidFill>
                <a:cs typeface="Times New Roman" panose="02020603050405020304" pitchFamily="18" charset="0"/>
              </a:rPr>
              <a:t>     parents</a:t>
            </a:r>
          </a:p>
          <a:p>
            <a:pPr>
              <a:buClr>
                <a:schemeClr val="accent1"/>
              </a:buClr>
              <a:buSzPct val="140000"/>
            </a:pPr>
            <a:endParaRPr lang="en-CA" sz="2800" dirty="0">
              <a:cs typeface="Times New Roman" panose="02020603050405020304" pitchFamily="18" charset="0"/>
            </a:endParaRPr>
          </a:p>
          <a:p>
            <a:endParaRPr lang="en-US" sz="2800" dirty="0"/>
          </a:p>
        </p:txBody>
      </p:sp>
      <p:sp>
        <p:nvSpPr>
          <p:cNvPr id="3" name="Date Placeholder 2">
            <a:extLst>
              <a:ext uri="{FF2B5EF4-FFF2-40B4-BE49-F238E27FC236}">
                <a16:creationId xmlns:a16="http://schemas.microsoft.com/office/drawing/2014/main" id="{F0B56E2C-3501-4E9B-91E0-B6D4A35DDF16}"/>
              </a:ext>
            </a:extLst>
          </p:cNvPr>
          <p:cNvSpPr>
            <a:spLocks noGrp="1"/>
          </p:cNvSpPr>
          <p:nvPr>
            <p:ph type="dt" sz="half" idx="10"/>
          </p:nvPr>
        </p:nvSpPr>
        <p:spPr/>
        <p:txBody>
          <a:bodyPr/>
          <a:lstStyle/>
          <a:p>
            <a:r>
              <a:rPr lang="en-US"/>
              <a:t>April 7, 2021</a:t>
            </a:r>
            <a:endParaRPr lang="en-US" dirty="0"/>
          </a:p>
        </p:txBody>
      </p:sp>
      <p:sp>
        <p:nvSpPr>
          <p:cNvPr id="7" name="Slide Number Placeholder 6">
            <a:extLst>
              <a:ext uri="{FF2B5EF4-FFF2-40B4-BE49-F238E27FC236}">
                <a16:creationId xmlns:a16="http://schemas.microsoft.com/office/drawing/2014/main" id="{B1603DB3-F3A7-4FA2-93B3-8C7B62EEE25F}"/>
              </a:ext>
            </a:extLst>
          </p:cNvPr>
          <p:cNvSpPr>
            <a:spLocks noGrp="1"/>
          </p:cNvSpPr>
          <p:nvPr>
            <p:ph type="sldNum" sz="quarter" idx="12"/>
          </p:nvPr>
        </p:nvSpPr>
        <p:spPr/>
        <p:txBody>
          <a:bodyPr/>
          <a:lstStyle/>
          <a:p>
            <a:fld id="{B19A0CEE-E79B-4E94-9CD5-C014EDCF7C1D}" type="slidenum">
              <a:rPr lang="en-US" smtClean="0"/>
              <a:t>2</a:t>
            </a:fld>
            <a:endParaRPr lang="en-US" dirty="0"/>
          </a:p>
        </p:txBody>
      </p:sp>
      <p:pic>
        <p:nvPicPr>
          <p:cNvPr id="5" name="Picture 4">
            <a:extLst>
              <a:ext uri="{FF2B5EF4-FFF2-40B4-BE49-F238E27FC236}">
                <a16:creationId xmlns:a16="http://schemas.microsoft.com/office/drawing/2014/main" id="{70D05D6D-66A1-4556-B1A5-8B8324D9E3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72099" y="3886200"/>
            <a:ext cx="3543301" cy="2362200"/>
          </a:xfrm>
          <a:prstGeom prst="rect">
            <a:avLst/>
          </a:prstGeom>
        </p:spPr>
      </p:pic>
      <p:sp>
        <p:nvSpPr>
          <p:cNvPr id="8" name="TextBox 7">
            <a:extLst>
              <a:ext uri="{FF2B5EF4-FFF2-40B4-BE49-F238E27FC236}">
                <a16:creationId xmlns:a16="http://schemas.microsoft.com/office/drawing/2014/main" id="{A8DEE4A5-31B7-4956-B325-56AD153B199A}"/>
              </a:ext>
            </a:extLst>
          </p:cNvPr>
          <p:cNvSpPr txBox="1"/>
          <p:nvPr/>
        </p:nvSpPr>
        <p:spPr bwMode="auto">
          <a:xfrm>
            <a:off x="5898292" y="6169968"/>
            <a:ext cx="400770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900" dirty="0">
                <a:hlinkClick r:id="rId4" tooltip="https://fabiusmaximus.com/2015/04/29/assassination-war-on-drugs-terror-83706/"/>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47964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04800" y="533400"/>
            <a:ext cx="8229600" cy="1384300"/>
          </a:xfrm>
        </p:spPr>
        <p:txBody>
          <a:bodyPr/>
          <a:lstStyle/>
          <a:p>
            <a:pPr eaLnBrk="1" hangingPunct="1"/>
            <a:r>
              <a:rPr lang="en-US" altLang="en-US" sz="2800" b="1" dirty="0"/>
              <a:t>  learning objectives</a:t>
            </a:r>
            <a:br>
              <a:rPr lang="en-US" altLang="en-US" sz="5400" b="1" dirty="0"/>
            </a:br>
            <a:endParaRPr lang="en-US" altLang="en-US" sz="5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81475"/>
            <a:ext cx="2884714"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714" y="4181475"/>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3214" y="4181474"/>
            <a:ext cx="2381250" cy="214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1752600"/>
            <a:ext cx="8956431" cy="2677656"/>
          </a:xfrm>
          <a:prstGeom prst="rect">
            <a:avLst/>
          </a:prstGeom>
          <a:noFill/>
        </p:spPr>
        <p:txBody>
          <a:bodyPr wrap="square" rtlCol="0">
            <a:spAutoFit/>
          </a:bodyPr>
          <a:lstStyle/>
          <a:p>
            <a:pPr marL="457200" indent="-457200">
              <a:buClr>
                <a:schemeClr val="accent1"/>
              </a:buClr>
              <a:buSzPct val="140000"/>
              <a:buFont typeface="Wingdings" panose="05000000000000000000" pitchFamily="2" charset="2"/>
              <a:buChar char="v"/>
            </a:pPr>
            <a:r>
              <a:rPr lang="en-CA" sz="2800" dirty="0">
                <a:solidFill>
                  <a:schemeClr val="tx2">
                    <a:lumMod val="50000"/>
                  </a:schemeClr>
                </a:solidFill>
                <a:cs typeface="Times New Roman" panose="02020603050405020304" pitchFamily="18" charset="0"/>
              </a:rPr>
              <a:t>Know the history of the Family Time Practice Guide</a:t>
            </a:r>
          </a:p>
          <a:p>
            <a:pPr marL="457200" indent="-457200">
              <a:buClr>
                <a:schemeClr val="accent1"/>
              </a:buClr>
              <a:buSzPct val="140000"/>
              <a:buFont typeface="Wingdings" panose="05000000000000000000" pitchFamily="2" charset="2"/>
              <a:buChar char="v"/>
            </a:pPr>
            <a:r>
              <a:rPr lang="en-CA" sz="2800" dirty="0">
                <a:solidFill>
                  <a:schemeClr val="tx2">
                    <a:lumMod val="50000"/>
                  </a:schemeClr>
                </a:solidFill>
                <a:cs typeface="Times New Roman" panose="02020603050405020304" pitchFamily="18" charset="0"/>
              </a:rPr>
              <a:t>Identify some of the challenges to implementation of the Family Time Practice Guide</a:t>
            </a:r>
          </a:p>
          <a:p>
            <a:pPr marL="457200" indent="-457200">
              <a:buClr>
                <a:schemeClr val="accent1"/>
              </a:buClr>
              <a:buSzPct val="140000"/>
              <a:buFont typeface="Wingdings" panose="05000000000000000000" pitchFamily="2" charset="2"/>
              <a:buChar char="v"/>
            </a:pPr>
            <a:r>
              <a:rPr lang="en-CA" sz="2800" dirty="0">
                <a:solidFill>
                  <a:schemeClr val="tx2">
                    <a:lumMod val="50000"/>
                  </a:schemeClr>
                </a:solidFill>
                <a:cs typeface="Times New Roman" panose="02020603050405020304" pitchFamily="18" charset="0"/>
              </a:rPr>
              <a:t>Learn ways to overcome some of the challenges to implementation of Family Time Practice Guide</a:t>
            </a:r>
            <a:endParaRPr lang="en-CA" sz="2800" dirty="0">
              <a:cs typeface="Times New Roman" panose="02020603050405020304" pitchFamily="18" charset="0"/>
            </a:endParaRPr>
          </a:p>
          <a:p>
            <a:endParaRPr lang="en-US" sz="2800" dirty="0"/>
          </a:p>
        </p:txBody>
      </p:sp>
      <p:sp>
        <p:nvSpPr>
          <p:cNvPr id="3" name="Date Placeholder 2">
            <a:extLst>
              <a:ext uri="{FF2B5EF4-FFF2-40B4-BE49-F238E27FC236}">
                <a16:creationId xmlns:a16="http://schemas.microsoft.com/office/drawing/2014/main" id="{F0B56E2C-3501-4E9B-91E0-B6D4A35DDF16}"/>
              </a:ext>
            </a:extLst>
          </p:cNvPr>
          <p:cNvSpPr>
            <a:spLocks noGrp="1"/>
          </p:cNvSpPr>
          <p:nvPr>
            <p:ph type="dt" sz="half" idx="10"/>
          </p:nvPr>
        </p:nvSpPr>
        <p:spPr/>
        <p:txBody>
          <a:bodyPr/>
          <a:lstStyle/>
          <a:p>
            <a:r>
              <a:rPr lang="en-US"/>
              <a:t>April 7, 2021</a:t>
            </a:r>
            <a:endParaRPr lang="en-US" dirty="0"/>
          </a:p>
        </p:txBody>
      </p:sp>
      <p:sp>
        <p:nvSpPr>
          <p:cNvPr id="7" name="Slide Number Placeholder 6">
            <a:extLst>
              <a:ext uri="{FF2B5EF4-FFF2-40B4-BE49-F238E27FC236}">
                <a16:creationId xmlns:a16="http://schemas.microsoft.com/office/drawing/2014/main" id="{B1603DB3-F3A7-4FA2-93B3-8C7B62EEE25F}"/>
              </a:ext>
            </a:extLst>
          </p:cNvPr>
          <p:cNvSpPr>
            <a:spLocks noGrp="1"/>
          </p:cNvSpPr>
          <p:nvPr>
            <p:ph type="sldNum" sz="quarter" idx="12"/>
          </p:nvPr>
        </p:nvSpPr>
        <p:spPr/>
        <p:txBody>
          <a:bodyPr/>
          <a:lstStyle/>
          <a:p>
            <a:fld id="{B19A0CEE-E79B-4E94-9CD5-C014EDCF7C1D}" type="slidenum">
              <a:rPr lang="en-US" smtClean="0"/>
              <a:t>3</a:t>
            </a:fld>
            <a:endParaRPr lang="en-US" dirty="0"/>
          </a:p>
        </p:txBody>
      </p:sp>
    </p:spTree>
    <p:extLst>
      <p:ext uri="{BB962C8B-B14F-4D97-AF65-F5344CB8AC3E}">
        <p14:creationId xmlns:p14="http://schemas.microsoft.com/office/powerpoint/2010/main" val="15751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5A99FD6-34FD-474C-A044-F73E8FD152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9600" y="1721978"/>
            <a:ext cx="3462000" cy="2315212"/>
          </a:xfrm>
        </p:spPr>
      </p:pic>
      <p:sp>
        <p:nvSpPr>
          <p:cNvPr id="5" name="Title 4">
            <a:extLst>
              <a:ext uri="{FF2B5EF4-FFF2-40B4-BE49-F238E27FC236}">
                <a16:creationId xmlns:a16="http://schemas.microsoft.com/office/drawing/2014/main" id="{635AB6B4-66AE-4BC1-BC7B-EAD33025DC1C}"/>
              </a:ext>
            </a:extLst>
          </p:cNvPr>
          <p:cNvSpPr>
            <a:spLocks noGrp="1"/>
          </p:cNvSpPr>
          <p:nvPr>
            <p:ph type="title"/>
          </p:nvPr>
        </p:nvSpPr>
        <p:spPr/>
        <p:txBody>
          <a:bodyPr/>
          <a:lstStyle/>
          <a:p>
            <a:r>
              <a:rPr lang="en-US" dirty="0"/>
              <a:t>The History of the</a:t>
            </a:r>
            <a:br>
              <a:rPr lang="en-US" dirty="0"/>
            </a:br>
            <a:r>
              <a:rPr lang="en-US" dirty="0"/>
              <a:t>Family Time practice guide</a:t>
            </a:r>
          </a:p>
        </p:txBody>
      </p:sp>
      <p:sp>
        <p:nvSpPr>
          <p:cNvPr id="6" name="Date Placeholder 5">
            <a:extLst>
              <a:ext uri="{FF2B5EF4-FFF2-40B4-BE49-F238E27FC236}">
                <a16:creationId xmlns:a16="http://schemas.microsoft.com/office/drawing/2014/main" id="{54A1ADB6-D940-4415-A914-B91D21D217C1}"/>
              </a:ext>
            </a:extLst>
          </p:cNvPr>
          <p:cNvSpPr>
            <a:spLocks noGrp="1"/>
          </p:cNvSpPr>
          <p:nvPr>
            <p:ph type="dt" sz="half" idx="10"/>
          </p:nvPr>
        </p:nvSpPr>
        <p:spPr/>
        <p:txBody>
          <a:bodyPr/>
          <a:lstStyle/>
          <a:p>
            <a:r>
              <a:rPr lang="en-US"/>
              <a:t>April 7, 2021</a:t>
            </a:r>
            <a:endParaRPr lang="en-US" dirty="0"/>
          </a:p>
        </p:txBody>
      </p:sp>
      <p:pic>
        <p:nvPicPr>
          <p:cNvPr id="10" name="Picture 9">
            <a:extLst>
              <a:ext uri="{FF2B5EF4-FFF2-40B4-BE49-F238E27FC236}">
                <a16:creationId xmlns:a16="http://schemas.microsoft.com/office/drawing/2014/main" id="{7A573450-C21B-490F-BF7C-203043862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76400"/>
            <a:ext cx="3541185" cy="2360790"/>
          </a:xfrm>
          <a:prstGeom prst="rect">
            <a:avLst/>
          </a:prstGeom>
        </p:spPr>
      </p:pic>
      <p:pic>
        <p:nvPicPr>
          <p:cNvPr id="12" name="Picture 11">
            <a:extLst>
              <a:ext uri="{FF2B5EF4-FFF2-40B4-BE49-F238E27FC236}">
                <a16:creationId xmlns:a16="http://schemas.microsoft.com/office/drawing/2014/main" id="{C91B4F9C-5739-4BE0-BA74-2B125D8C0E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2780" y="4038459"/>
            <a:ext cx="3461999" cy="2315212"/>
          </a:xfrm>
          <a:prstGeom prst="rect">
            <a:avLst/>
          </a:prstGeom>
        </p:spPr>
      </p:pic>
      <p:pic>
        <p:nvPicPr>
          <p:cNvPr id="14" name="Picture 13">
            <a:extLst>
              <a:ext uri="{FF2B5EF4-FFF2-40B4-BE49-F238E27FC236}">
                <a16:creationId xmlns:a16="http://schemas.microsoft.com/office/drawing/2014/main" id="{CF4BD6D4-60E4-4B53-9A34-39EE611DEF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220" y="4038459"/>
            <a:ext cx="3541185" cy="2360790"/>
          </a:xfrm>
          <a:prstGeom prst="rect">
            <a:avLst/>
          </a:prstGeom>
        </p:spPr>
      </p:pic>
      <p:sp>
        <p:nvSpPr>
          <p:cNvPr id="15" name="TextBox 14">
            <a:extLst>
              <a:ext uri="{FF2B5EF4-FFF2-40B4-BE49-F238E27FC236}">
                <a16:creationId xmlns:a16="http://schemas.microsoft.com/office/drawing/2014/main" id="{33987051-82D9-4534-BB89-74262680ADAD}"/>
              </a:ext>
            </a:extLst>
          </p:cNvPr>
          <p:cNvSpPr txBox="1"/>
          <p:nvPr/>
        </p:nvSpPr>
        <p:spPr bwMode="auto">
          <a:xfrm>
            <a:off x="4267200" y="2133600"/>
            <a:ext cx="45729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eaLnBrk="1" hangingPunct="1"/>
            <a:r>
              <a:rPr lang="en-US" sz="6000" b="1" dirty="0">
                <a:latin typeface="+mn-lt"/>
              </a:rPr>
              <a:t>2</a:t>
            </a:r>
          </a:p>
          <a:p>
            <a:pPr algn="l" eaLnBrk="1" hangingPunct="1"/>
            <a:r>
              <a:rPr lang="en-US" sz="6000" b="1" dirty="0"/>
              <a:t>0</a:t>
            </a:r>
          </a:p>
          <a:p>
            <a:pPr algn="l" eaLnBrk="1" hangingPunct="1"/>
            <a:r>
              <a:rPr lang="en-US" sz="6000" b="1" dirty="0"/>
              <a:t>0</a:t>
            </a:r>
            <a:endParaRPr lang="en-US" sz="6000" b="1" dirty="0">
              <a:latin typeface="+mn-lt"/>
            </a:endParaRPr>
          </a:p>
          <a:p>
            <a:pPr algn="l" eaLnBrk="1" hangingPunct="1"/>
            <a:r>
              <a:rPr lang="en-US" sz="6000" b="1" dirty="0"/>
              <a:t>4</a:t>
            </a:r>
          </a:p>
          <a:p>
            <a:pPr algn="l" eaLnBrk="1" hangingPunct="1"/>
            <a:endParaRPr lang="en-US" sz="1600" dirty="0">
              <a:latin typeface="+mn-lt"/>
            </a:endParaRPr>
          </a:p>
        </p:txBody>
      </p:sp>
      <p:sp>
        <p:nvSpPr>
          <p:cNvPr id="16" name="Slide Number Placeholder 15">
            <a:extLst>
              <a:ext uri="{FF2B5EF4-FFF2-40B4-BE49-F238E27FC236}">
                <a16:creationId xmlns:a16="http://schemas.microsoft.com/office/drawing/2014/main" id="{40205A69-69FD-462E-AC93-92949CCDEA3D}"/>
              </a:ext>
            </a:extLst>
          </p:cNvPr>
          <p:cNvSpPr>
            <a:spLocks noGrp="1"/>
          </p:cNvSpPr>
          <p:nvPr>
            <p:ph type="sldNum" sz="quarter" idx="12"/>
          </p:nvPr>
        </p:nvSpPr>
        <p:spPr/>
        <p:txBody>
          <a:bodyPr/>
          <a:lstStyle/>
          <a:p>
            <a:fld id="{B19A0CEE-E79B-4E94-9CD5-C014EDCF7C1D}" type="slidenum">
              <a:rPr lang="en-US" smtClean="0"/>
              <a:t>4</a:t>
            </a:fld>
            <a:endParaRPr lang="en-US" dirty="0"/>
          </a:p>
        </p:txBody>
      </p:sp>
    </p:spTree>
    <p:extLst>
      <p:ext uri="{BB962C8B-B14F-4D97-AF65-F5344CB8AC3E}">
        <p14:creationId xmlns:p14="http://schemas.microsoft.com/office/powerpoint/2010/main" val="98699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v"/>
            </a:pPr>
            <a:r>
              <a:rPr lang="en-US" sz="2400" dirty="0"/>
              <a:t>A period of access…in order to maintain parental and familial involvement</a:t>
            </a:r>
          </a:p>
          <a:p>
            <a:pPr>
              <a:buFont typeface="Wingdings" panose="05000000000000000000" pitchFamily="2" charset="2"/>
              <a:buChar char="v"/>
            </a:pPr>
            <a:r>
              <a:rPr lang="en-US" sz="2400" dirty="0"/>
              <a:t>Reasonable…consistent with the age and</a:t>
            </a:r>
          </a:p>
          <a:p>
            <a:pPr marL="45720" indent="0">
              <a:buNone/>
            </a:pPr>
            <a:r>
              <a:rPr lang="en-US" sz="2400" dirty="0"/>
              <a:t>   developmental needs</a:t>
            </a:r>
          </a:p>
          <a:p>
            <a:pPr>
              <a:buFont typeface="Wingdings" panose="05000000000000000000" pitchFamily="2" charset="2"/>
              <a:buChar char="v"/>
            </a:pPr>
            <a:r>
              <a:rPr lang="en-US" sz="2400" dirty="0"/>
              <a:t>Consistent with the child’s </a:t>
            </a:r>
          </a:p>
          <a:p>
            <a:pPr marL="45720" indent="0">
              <a:buNone/>
            </a:pPr>
            <a:r>
              <a:rPr lang="en-US" sz="2400" dirty="0"/>
              <a:t>   best interest</a:t>
            </a:r>
          </a:p>
          <a:p>
            <a:pPr>
              <a:buFont typeface="Wingdings" panose="05000000000000000000" pitchFamily="2" charset="2"/>
              <a:buChar char="v"/>
            </a:pPr>
            <a:r>
              <a:rPr lang="en-US" sz="2400" dirty="0"/>
              <a:t>Specify frequency, duration </a:t>
            </a:r>
          </a:p>
          <a:p>
            <a:pPr marL="45720" indent="0">
              <a:buNone/>
            </a:pPr>
            <a:r>
              <a:rPr lang="en-US" sz="2400" dirty="0"/>
              <a:t>   and terms</a:t>
            </a:r>
          </a:p>
          <a:p>
            <a:pPr>
              <a:buFont typeface="Wingdings" panose="05000000000000000000" pitchFamily="2" charset="2"/>
              <a:buChar char="v"/>
            </a:pPr>
            <a:r>
              <a:rPr lang="en-US" sz="2400" dirty="0"/>
              <a:t>Court review for appropriateness </a:t>
            </a:r>
          </a:p>
          <a:p>
            <a:pPr marL="45720" indent="0">
              <a:buNone/>
            </a:pPr>
            <a:r>
              <a:rPr lang="en-US" sz="2400" dirty="0"/>
              <a:t>   where there is a lack of substantial progress</a:t>
            </a:r>
          </a:p>
          <a:p>
            <a:pPr>
              <a:buFont typeface="Wingdings" panose="05000000000000000000" pitchFamily="2" charset="2"/>
              <a:buChar char="v"/>
            </a:pPr>
            <a:endParaRPr lang="en-US" sz="2800" dirty="0"/>
          </a:p>
        </p:txBody>
      </p:sp>
      <p:sp>
        <p:nvSpPr>
          <p:cNvPr id="5" name="Title 4"/>
          <p:cNvSpPr>
            <a:spLocks noGrp="1"/>
          </p:cNvSpPr>
          <p:nvPr>
            <p:ph type="title"/>
          </p:nvPr>
        </p:nvSpPr>
        <p:spPr>
          <a:xfrm>
            <a:off x="155575" y="304800"/>
            <a:ext cx="8836025" cy="1054394"/>
          </a:xfrm>
        </p:spPr>
        <p:txBody>
          <a:bodyPr/>
          <a:lstStyle/>
          <a:p>
            <a:r>
              <a:rPr lang="en-US" dirty="0"/>
              <a:t>Family time and Georgia Law</a:t>
            </a:r>
          </a:p>
        </p:txBody>
      </p:sp>
      <p:sp>
        <p:nvSpPr>
          <p:cNvPr id="6" name="AutoShape 2" descr="Image result for wro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wro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2" descr="Image result for Nick sab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Image result for Nick sab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Date Placeholder 10">
            <a:extLst>
              <a:ext uri="{FF2B5EF4-FFF2-40B4-BE49-F238E27FC236}">
                <a16:creationId xmlns:a16="http://schemas.microsoft.com/office/drawing/2014/main" id="{59A83872-40C4-475A-8160-F4EAA89451E7}"/>
              </a:ext>
            </a:extLst>
          </p:cNvPr>
          <p:cNvSpPr>
            <a:spLocks noGrp="1"/>
          </p:cNvSpPr>
          <p:nvPr>
            <p:ph type="dt" sz="half" idx="10"/>
          </p:nvPr>
        </p:nvSpPr>
        <p:spPr/>
        <p:txBody>
          <a:bodyPr/>
          <a:lstStyle/>
          <a:p>
            <a:r>
              <a:rPr lang="en-US"/>
              <a:t>April 7, 2021</a:t>
            </a:r>
            <a:endParaRPr lang="en-US" dirty="0"/>
          </a:p>
        </p:txBody>
      </p:sp>
      <p:sp>
        <p:nvSpPr>
          <p:cNvPr id="12" name="Slide Number Placeholder 11">
            <a:extLst>
              <a:ext uri="{FF2B5EF4-FFF2-40B4-BE49-F238E27FC236}">
                <a16:creationId xmlns:a16="http://schemas.microsoft.com/office/drawing/2014/main" id="{4E515325-A539-4A13-9A51-4F7CCC32619A}"/>
              </a:ext>
            </a:extLst>
          </p:cNvPr>
          <p:cNvSpPr>
            <a:spLocks noGrp="1"/>
          </p:cNvSpPr>
          <p:nvPr>
            <p:ph type="sldNum" sz="quarter" idx="12"/>
          </p:nvPr>
        </p:nvSpPr>
        <p:spPr/>
        <p:txBody>
          <a:bodyPr/>
          <a:lstStyle/>
          <a:p>
            <a:fld id="{B19A0CEE-E79B-4E94-9CD5-C014EDCF7C1D}" type="slidenum">
              <a:rPr lang="en-US" smtClean="0"/>
              <a:t>5</a:t>
            </a:fld>
            <a:endParaRPr lang="en-US" dirty="0"/>
          </a:p>
        </p:txBody>
      </p:sp>
      <p:pic>
        <p:nvPicPr>
          <p:cNvPr id="1026" name="Picture 2" descr="Image result for families in court">
            <a:extLst>
              <a:ext uri="{FF2B5EF4-FFF2-40B4-BE49-F238E27FC236}">
                <a16:creationId xmlns:a16="http://schemas.microsoft.com/office/drawing/2014/main" id="{E6BD6156-8A6E-4329-B8FE-BB7DB03F8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011" y="3061799"/>
            <a:ext cx="3082152" cy="20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0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84BEB3-8517-4CB1-9B94-2745D73D70FE}"/>
              </a:ext>
            </a:extLst>
          </p:cNvPr>
          <p:cNvSpPr>
            <a:spLocks noGrp="1"/>
          </p:cNvSpPr>
          <p:nvPr>
            <p:ph idx="1"/>
          </p:nvPr>
        </p:nvSpPr>
        <p:spPr>
          <a:xfrm>
            <a:off x="152400" y="1719071"/>
            <a:ext cx="8839199" cy="4783082"/>
          </a:xfrm>
        </p:spPr>
        <p:txBody>
          <a:bodyPr>
            <a:normAutofit lnSpcReduction="10000"/>
          </a:bodyPr>
          <a:lstStyle/>
          <a:p>
            <a:pPr>
              <a:buFont typeface="Wingdings" panose="05000000000000000000" pitchFamily="2" charset="2"/>
              <a:buChar char="v"/>
            </a:pPr>
            <a:r>
              <a:rPr lang="en-US" sz="1800" dirty="0"/>
              <a:t>Physical safety</a:t>
            </a:r>
          </a:p>
          <a:p>
            <a:pPr>
              <a:buFont typeface="Wingdings" panose="05000000000000000000" pitchFamily="2" charset="2"/>
              <a:buChar char="v"/>
            </a:pPr>
            <a:r>
              <a:rPr lang="en-US" sz="1800" dirty="0"/>
              <a:t>Love, affection, bonding and emotional ties to parent, siblings, etc.</a:t>
            </a:r>
          </a:p>
          <a:p>
            <a:pPr>
              <a:buFont typeface="Wingdings" panose="05000000000000000000" pitchFamily="2" charset="2"/>
              <a:buChar char="v"/>
            </a:pPr>
            <a:r>
              <a:rPr lang="en-US" sz="1800" dirty="0"/>
              <a:t>Child’s need for stability and continuity of relationships with wide range of people</a:t>
            </a:r>
          </a:p>
          <a:p>
            <a:pPr>
              <a:buFont typeface="Wingdings" panose="05000000000000000000" pitchFamily="2" charset="2"/>
              <a:buChar char="v"/>
            </a:pPr>
            <a:r>
              <a:rPr lang="en-US" sz="1800" dirty="0"/>
              <a:t>Child’s sense of attachments, including sense of security and familiarity, and continuity of affection for child</a:t>
            </a:r>
          </a:p>
          <a:p>
            <a:pPr>
              <a:buFont typeface="Wingdings" panose="05000000000000000000" pitchFamily="2" charset="2"/>
              <a:buChar char="v"/>
            </a:pPr>
            <a:r>
              <a:rPr lang="en-US" sz="1800" dirty="0"/>
              <a:t>Capacity and disposition of parent to care for child and give love, affection, and guidance</a:t>
            </a:r>
          </a:p>
          <a:p>
            <a:pPr>
              <a:buFont typeface="Wingdings" panose="05000000000000000000" pitchFamily="2" charset="2"/>
              <a:buChar char="v"/>
            </a:pPr>
            <a:r>
              <a:rPr lang="en-US" sz="1800" dirty="0"/>
              <a:t>Home environment</a:t>
            </a:r>
          </a:p>
          <a:p>
            <a:pPr>
              <a:buFont typeface="Wingdings" panose="05000000000000000000" pitchFamily="2" charset="2"/>
              <a:buChar char="v"/>
            </a:pPr>
            <a:r>
              <a:rPr lang="en-US" sz="1800" dirty="0"/>
              <a:t>Stability of family unit</a:t>
            </a:r>
          </a:p>
          <a:p>
            <a:pPr>
              <a:buFont typeface="Wingdings" panose="05000000000000000000" pitchFamily="2" charset="2"/>
              <a:buChar char="v"/>
            </a:pPr>
            <a:r>
              <a:rPr lang="en-US" sz="1800" dirty="0"/>
              <a:t>Mental and physical health of all individuals</a:t>
            </a:r>
          </a:p>
          <a:p>
            <a:pPr>
              <a:buFont typeface="Wingdings" panose="05000000000000000000" pitchFamily="2" charset="2"/>
              <a:buChar char="v"/>
            </a:pPr>
            <a:r>
              <a:rPr lang="en-US" sz="1800" dirty="0"/>
              <a:t>Child’s background and ties, including familial, cultural, and religious</a:t>
            </a:r>
          </a:p>
          <a:p>
            <a:pPr>
              <a:buFont typeface="Wingdings" panose="05000000000000000000" pitchFamily="2" charset="2"/>
              <a:buChar char="v"/>
            </a:pPr>
            <a:r>
              <a:rPr lang="en-US" sz="1800" dirty="0"/>
              <a:t>Uniqueness of every family</a:t>
            </a:r>
          </a:p>
          <a:p>
            <a:pPr>
              <a:buFont typeface="Wingdings" panose="05000000000000000000" pitchFamily="2" charset="2"/>
              <a:buChar char="v"/>
            </a:pPr>
            <a:r>
              <a:rPr lang="en-US" sz="1800" dirty="0"/>
              <a:t>Child’s wishes</a:t>
            </a:r>
          </a:p>
          <a:p>
            <a:pPr>
              <a:buFont typeface="Wingdings" panose="05000000000000000000" pitchFamily="2" charset="2"/>
              <a:buChar char="v"/>
            </a:pPr>
            <a:r>
              <a:rPr lang="en-US" sz="1800" dirty="0"/>
              <a:t>Family violence</a:t>
            </a:r>
          </a:p>
          <a:p>
            <a:pPr>
              <a:buFont typeface="Wingdings" panose="05000000000000000000" pitchFamily="2" charset="2"/>
              <a:buChar char="v"/>
            </a:pPr>
            <a:r>
              <a:rPr lang="en-US" sz="1800" dirty="0"/>
              <a:t>Recommendations of court-appointed evaluator or GAL</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
        <p:nvSpPr>
          <p:cNvPr id="5" name="Title 4">
            <a:extLst>
              <a:ext uri="{FF2B5EF4-FFF2-40B4-BE49-F238E27FC236}">
                <a16:creationId xmlns:a16="http://schemas.microsoft.com/office/drawing/2014/main" id="{6F8CA3F4-AA65-4AEB-9811-07761489D29E}"/>
              </a:ext>
            </a:extLst>
          </p:cNvPr>
          <p:cNvSpPr>
            <a:spLocks noGrp="1"/>
          </p:cNvSpPr>
          <p:nvPr>
            <p:ph type="title"/>
          </p:nvPr>
        </p:nvSpPr>
        <p:spPr/>
        <p:txBody>
          <a:bodyPr/>
          <a:lstStyle/>
          <a:p>
            <a:r>
              <a:rPr lang="en-US" dirty="0"/>
              <a:t>Relevant Best interest factors</a:t>
            </a:r>
          </a:p>
        </p:txBody>
      </p:sp>
      <p:sp>
        <p:nvSpPr>
          <p:cNvPr id="6" name="Date Placeholder 5">
            <a:extLst>
              <a:ext uri="{FF2B5EF4-FFF2-40B4-BE49-F238E27FC236}">
                <a16:creationId xmlns:a16="http://schemas.microsoft.com/office/drawing/2014/main" id="{0B767CA6-E97B-4D59-8148-0A5E0F94FF8D}"/>
              </a:ext>
            </a:extLst>
          </p:cNvPr>
          <p:cNvSpPr>
            <a:spLocks noGrp="1"/>
          </p:cNvSpPr>
          <p:nvPr>
            <p:ph type="dt" sz="half" idx="10"/>
          </p:nvPr>
        </p:nvSpPr>
        <p:spPr/>
        <p:txBody>
          <a:bodyPr/>
          <a:lstStyle/>
          <a:p>
            <a:r>
              <a:rPr lang="en-US"/>
              <a:t>April 7, 2021</a:t>
            </a:r>
            <a:endParaRPr lang="en-US" dirty="0"/>
          </a:p>
        </p:txBody>
      </p:sp>
      <p:sp>
        <p:nvSpPr>
          <p:cNvPr id="7" name="Slide Number Placeholder 6">
            <a:extLst>
              <a:ext uri="{FF2B5EF4-FFF2-40B4-BE49-F238E27FC236}">
                <a16:creationId xmlns:a16="http://schemas.microsoft.com/office/drawing/2014/main" id="{4657370A-9C9F-4627-B949-239B57DAF6FA}"/>
              </a:ext>
            </a:extLst>
          </p:cNvPr>
          <p:cNvSpPr>
            <a:spLocks noGrp="1"/>
          </p:cNvSpPr>
          <p:nvPr>
            <p:ph type="sldNum" sz="quarter" idx="12"/>
          </p:nvPr>
        </p:nvSpPr>
        <p:spPr/>
        <p:txBody>
          <a:bodyPr/>
          <a:lstStyle/>
          <a:p>
            <a:fld id="{B19A0CEE-E79B-4E94-9CD5-C014EDCF7C1D}" type="slidenum">
              <a:rPr lang="en-US" smtClean="0"/>
              <a:t>6</a:t>
            </a:fld>
            <a:endParaRPr lang="en-US" dirty="0"/>
          </a:p>
        </p:txBody>
      </p:sp>
    </p:spTree>
    <p:extLst>
      <p:ext uri="{BB962C8B-B14F-4D97-AF65-F5344CB8AC3E}">
        <p14:creationId xmlns:p14="http://schemas.microsoft.com/office/powerpoint/2010/main" val="387989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C797A-057E-4BB8-9BB9-ABA00F8EB44F}"/>
              </a:ext>
            </a:extLst>
          </p:cNvPr>
          <p:cNvSpPr>
            <a:spLocks noGrp="1"/>
          </p:cNvSpPr>
          <p:nvPr>
            <p:ph idx="1"/>
          </p:nvPr>
        </p:nvSpPr>
        <p:spPr>
          <a:xfrm>
            <a:off x="380999" y="1840992"/>
            <a:ext cx="8407893" cy="4407408"/>
          </a:xfrm>
        </p:spPr>
        <p:txBody>
          <a:bodyPr/>
          <a:lstStyle/>
          <a:p>
            <a:pPr>
              <a:buFont typeface="Wingdings" panose="05000000000000000000" pitchFamily="2" charset="2"/>
              <a:buChar char="v"/>
            </a:pPr>
            <a:r>
              <a:rPr lang="en-US" sz="2200" dirty="0"/>
              <a:t>“There shall be a presumption that visitation shall be unsupervised unless the court finds that unsupervised visitation is not in a child's best interests.”  O.C.G.A. Section 15-11-12(B)</a:t>
            </a:r>
          </a:p>
          <a:p>
            <a:pPr>
              <a:buFont typeface="Wingdings" panose="05000000000000000000" pitchFamily="2" charset="2"/>
              <a:buChar char="v"/>
            </a:pPr>
            <a:r>
              <a:rPr lang="en-US" sz="2200" dirty="0"/>
              <a:t>Is that really happening? If not, why not?</a:t>
            </a:r>
          </a:p>
          <a:p>
            <a:pPr>
              <a:buFont typeface="Wingdings" panose="05000000000000000000" pitchFamily="2" charset="2"/>
              <a:buChar char="v"/>
            </a:pPr>
            <a:r>
              <a:rPr lang="en-US" sz="2200" dirty="0"/>
              <a:t>What factors should we consider before</a:t>
            </a:r>
          </a:p>
          <a:p>
            <a:pPr marL="45720" indent="0">
              <a:buNone/>
            </a:pPr>
            <a:r>
              <a:rPr lang="en-US" sz="2200" dirty="0"/>
              <a:t>   requiring supervision?</a:t>
            </a:r>
          </a:p>
          <a:p>
            <a:pPr>
              <a:buFont typeface="Wingdings" panose="05000000000000000000" pitchFamily="2" charset="2"/>
              <a:buChar char="v"/>
            </a:pPr>
            <a:r>
              <a:rPr lang="en-US" sz="2200" dirty="0"/>
              <a:t>Make it a process.  Begin with unsupervised</a:t>
            </a:r>
          </a:p>
          <a:p>
            <a:pPr marL="45720" indent="0">
              <a:buNone/>
            </a:pPr>
            <a:r>
              <a:rPr lang="en-US" sz="2200" dirty="0"/>
              <a:t>   and walk it back one step at a time from </a:t>
            </a:r>
          </a:p>
          <a:p>
            <a:pPr marL="45720" indent="0">
              <a:buNone/>
            </a:pPr>
            <a:r>
              <a:rPr lang="en-US" sz="2200" dirty="0"/>
              <a:t>   the least restrictive to the most restrictive</a:t>
            </a:r>
            <a:r>
              <a:rPr lang="en-US" dirty="0"/>
              <a:t>.  </a:t>
            </a:r>
          </a:p>
        </p:txBody>
      </p:sp>
      <p:sp>
        <p:nvSpPr>
          <p:cNvPr id="3" name="Date Placeholder 2">
            <a:extLst>
              <a:ext uri="{FF2B5EF4-FFF2-40B4-BE49-F238E27FC236}">
                <a16:creationId xmlns:a16="http://schemas.microsoft.com/office/drawing/2014/main" id="{5600459F-DCBE-4CE0-AD89-06BDC8FA9053}"/>
              </a:ext>
            </a:extLst>
          </p:cNvPr>
          <p:cNvSpPr>
            <a:spLocks noGrp="1"/>
          </p:cNvSpPr>
          <p:nvPr>
            <p:ph type="dt" sz="half" idx="10"/>
          </p:nvPr>
        </p:nvSpPr>
        <p:spPr/>
        <p:txBody>
          <a:bodyPr/>
          <a:lstStyle/>
          <a:p>
            <a:r>
              <a:rPr lang="en-US"/>
              <a:t>April 7, 2021</a:t>
            </a:r>
            <a:endParaRPr lang="en-US" dirty="0"/>
          </a:p>
        </p:txBody>
      </p:sp>
      <p:sp>
        <p:nvSpPr>
          <p:cNvPr id="4" name="Slide Number Placeholder 3">
            <a:extLst>
              <a:ext uri="{FF2B5EF4-FFF2-40B4-BE49-F238E27FC236}">
                <a16:creationId xmlns:a16="http://schemas.microsoft.com/office/drawing/2014/main" id="{2C51627A-42E0-4B17-A4B4-78175DB56FC8}"/>
              </a:ext>
            </a:extLst>
          </p:cNvPr>
          <p:cNvSpPr>
            <a:spLocks noGrp="1"/>
          </p:cNvSpPr>
          <p:nvPr>
            <p:ph type="sldNum" sz="quarter" idx="12"/>
          </p:nvPr>
        </p:nvSpPr>
        <p:spPr/>
        <p:txBody>
          <a:bodyPr/>
          <a:lstStyle/>
          <a:p>
            <a:fld id="{B19A0CEE-E79B-4E94-9CD5-C014EDCF7C1D}" type="slidenum">
              <a:rPr lang="en-US" smtClean="0"/>
              <a:t>7</a:t>
            </a:fld>
            <a:endParaRPr lang="en-US" dirty="0"/>
          </a:p>
        </p:txBody>
      </p:sp>
      <p:sp>
        <p:nvSpPr>
          <p:cNvPr id="5" name="Title 4">
            <a:extLst>
              <a:ext uri="{FF2B5EF4-FFF2-40B4-BE49-F238E27FC236}">
                <a16:creationId xmlns:a16="http://schemas.microsoft.com/office/drawing/2014/main" id="{8A400A95-E154-4232-89A0-0BE5F6316EA4}"/>
              </a:ext>
            </a:extLst>
          </p:cNvPr>
          <p:cNvSpPr>
            <a:spLocks noGrp="1"/>
          </p:cNvSpPr>
          <p:nvPr>
            <p:ph type="title"/>
          </p:nvPr>
        </p:nvSpPr>
        <p:spPr/>
        <p:txBody>
          <a:bodyPr/>
          <a:lstStyle/>
          <a:p>
            <a:r>
              <a:rPr lang="en-US" dirty="0"/>
              <a:t>Presumption for unsupervised visitation</a:t>
            </a:r>
          </a:p>
        </p:txBody>
      </p:sp>
      <p:pic>
        <p:nvPicPr>
          <p:cNvPr id="4098" name="Picture 2" descr="Image result for stepping it back">
            <a:extLst>
              <a:ext uri="{FF2B5EF4-FFF2-40B4-BE49-F238E27FC236}">
                <a16:creationId xmlns:a16="http://schemas.microsoft.com/office/drawing/2014/main" id="{071FC132-F071-41CE-A0EB-67EC7F3F8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405" y="2971800"/>
            <a:ext cx="2090195" cy="294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3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1+#ppt_w/2"/>
                                          </p:val>
                                        </p:tav>
                                        <p:tav tm="100000">
                                          <p:val>
                                            <p:strVal val="#ppt_x"/>
                                          </p:val>
                                        </p:tav>
                                      </p:tavLst>
                                    </p:anim>
                                    <p:anim calcmode="lin" valueType="num">
                                      <p:cBhvr additive="base">
                                        <p:cTn id="1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635549F-A13C-431A-AAC9-F8785027DB3B}"/>
              </a:ext>
            </a:extLst>
          </p:cNvPr>
          <p:cNvGraphicFramePr>
            <a:graphicFrameLocks noGrp="1"/>
          </p:cNvGraphicFramePr>
          <p:nvPr>
            <p:ph idx="1"/>
            <p:extLst>
              <p:ext uri="{D42A27DB-BD31-4B8C-83A1-F6EECF244321}">
                <p14:modId xmlns:p14="http://schemas.microsoft.com/office/powerpoint/2010/main" val="3545365958"/>
              </p:ext>
            </p:extLst>
          </p:nvPr>
        </p:nvGraphicFramePr>
        <p:xfrm>
          <a:off x="152400" y="1676400"/>
          <a:ext cx="8839200" cy="4678679"/>
        </p:xfrm>
        <a:graphic>
          <a:graphicData uri="http://schemas.openxmlformats.org/drawingml/2006/table">
            <a:tbl>
              <a:tblPr firstRow="1" firstCol="1" bandRow="1">
                <a:tableStyleId>{5C22544A-7EE6-4342-B048-85BDC9FD1C3A}</a:tableStyleId>
              </a:tblPr>
              <a:tblGrid>
                <a:gridCol w="4419600">
                  <a:extLst>
                    <a:ext uri="{9D8B030D-6E8A-4147-A177-3AD203B41FA5}">
                      <a16:colId xmlns:a16="http://schemas.microsoft.com/office/drawing/2014/main" val="2429014790"/>
                    </a:ext>
                  </a:extLst>
                </a:gridCol>
                <a:gridCol w="4419600">
                  <a:extLst>
                    <a:ext uri="{9D8B030D-6E8A-4147-A177-3AD203B41FA5}">
                      <a16:colId xmlns:a16="http://schemas.microsoft.com/office/drawing/2014/main" val="2957521799"/>
                    </a:ext>
                  </a:extLst>
                </a:gridCol>
              </a:tblGrid>
              <a:tr h="1053525">
                <a:tc gridSpan="2">
                  <a:txBody>
                    <a:bodyPr/>
                    <a:lstStyle/>
                    <a:p>
                      <a:pPr marL="0" marR="0" algn="ctr">
                        <a:spcBef>
                          <a:spcPts val="0"/>
                        </a:spcBef>
                        <a:spcAft>
                          <a:spcPts val="0"/>
                        </a:spcAft>
                      </a:pPr>
                      <a:r>
                        <a:rPr lang="en-US" sz="1200" dirty="0">
                          <a:effectLst/>
                        </a:rPr>
                        <a:t>Presumptive Family Time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129130293"/>
                  </a:ext>
                </a:extLst>
              </a:tr>
              <a:tr h="823379">
                <a:tc>
                  <a:txBody>
                    <a:bodyPr/>
                    <a:lstStyle/>
                    <a:p>
                      <a:pPr marL="0" marR="0" algn="ctr">
                        <a:spcBef>
                          <a:spcPts val="0"/>
                        </a:spcBef>
                        <a:spcAft>
                          <a:spcPts val="0"/>
                        </a:spcAft>
                      </a:pPr>
                      <a:r>
                        <a:rPr lang="en-US" sz="1200" dirty="0">
                          <a:effectLst/>
                        </a:rPr>
                        <a:t>Age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Presumptive Family Time Frequency and Duration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4928019"/>
                  </a:ext>
                </a:extLst>
              </a:tr>
              <a:tr h="719027">
                <a:tc>
                  <a:txBody>
                    <a:bodyPr/>
                    <a:lstStyle/>
                    <a:p>
                      <a:pPr marL="0" marR="0">
                        <a:spcBef>
                          <a:spcPts val="0"/>
                        </a:spcBef>
                        <a:spcAft>
                          <a:spcPts val="0"/>
                        </a:spcAft>
                      </a:pPr>
                      <a:r>
                        <a:rPr lang="en-US" sz="1200" dirty="0">
                          <a:effectLst/>
                        </a:rPr>
                        <a:t>Birth to 3 years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dirty="0">
                          <a:effectLst/>
                        </a:rPr>
                        <a:t>1 ½ to 2 hours three times per week</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6160424"/>
                  </a:ext>
                </a:extLst>
              </a:tr>
              <a:tr h="823379">
                <a:tc>
                  <a:txBody>
                    <a:bodyPr/>
                    <a:lstStyle/>
                    <a:p>
                      <a:pPr marL="0" marR="0">
                        <a:spcBef>
                          <a:spcPts val="0"/>
                        </a:spcBef>
                        <a:spcAft>
                          <a:spcPts val="0"/>
                        </a:spcAft>
                      </a:pPr>
                      <a:r>
                        <a:rPr lang="en-US" sz="1200" dirty="0">
                          <a:effectLst/>
                        </a:rPr>
                        <a:t>3 years to 12 years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dirty="0">
                          <a:effectLst/>
                        </a:rPr>
                        <a:t>2 or more hours at least two times per week</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9744763"/>
                  </a:ext>
                </a:extLst>
              </a:tr>
              <a:tr h="1259369">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12 years to 18 years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1 or more hours one or two times per week, with consideration for the youth’s scheduled activities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700013"/>
                  </a:ext>
                </a:extLst>
              </a:tr>
            </a:tbl>
          </a:graphicData>
        </a:graphic>
      </p:graphicFrame>
      <p:sp>
        <p:nvSpPr>
          <p:cNvPr id="5" name="Title 4">
            <a:extLst>
              <a:ext uri="{FF2B5EF4-FFF2-40B4-BE49-F238E27FC236}">
                <a16:creationId xmlns:a16="http://schemas.microsoft.com/office/drawing/2014/main" id="{BBF882D8-254E-4034-A1CF-1837E3EF1734}"/>
              </a:ext>
            </a:extLst>
          </p:cNvPr>
          <p:cNvSpPr>
            <a:spLocks noGrp="1"/>
          </p:cNvSpPr>
          <p:nvPr>
            <p:ph type="title"/>
          </p:nvPr>
        </p:nvSpPr>
        <p:spPr/>
        <p:txBody>
          <a:bodyPr/>
          <a:lstStyle/>
          <a:p>
            <a:r>
              <a:rPr lang="en-US" dirty="0"/>
              <a:t>Frequency and duration under</a:t>
            </a:r>
            <a:br>
              <a:rPr lang="en-US" dirty="0"/>
            </a:br>
            <a:r>
              <a:rPr lang="en-US" dirty="0"/>
              <a:t>the Family time practice guide</a:t>
            </a:r>
          </a:p>
        </p:txBody>
      </p:sp>
      <p:sp>
        <p:nvSpPr>
          <p:cNvPr id="7" name="Date Placeholder 6">
            <a:extLst>
              <a:ext uri="{FF2B5EF4-FFF2-40B4-BE49-F238E27FC236}">
                <a16:creationId xmlns:a16="http://schemas.microsoft.com/office/drawing/2014/main" id="{94A3B937-B220-4F35-B441-A444BB7D3277}"/>
              </a:ext>
            </a:extLst>
          </p:cNvPr>
          <p:cNvSpPr>
            <a:spLocks noGrp="1"/>
          </p:cNvSpPr>
          <p:nvPr>
            <p:ph type="dt" sz="half" idx="10"/>
          </p:nvPr>
        </p:nvSpPr>
        <p:spPr/>
        <p:txBody>
          <a:bodyPr/>
          <a:lstStyle/>
          <a:p>
            <a:r>
              <a:rPr lang="en-US"/>
              <a:t>April 7, 2021</a:t>
            </a:r>
            <a:endParaRPr lang="en-US" dirty="0"/>
          </a:p>
        </p:txBody>
      </p:sp>
      <p:sp>
        <p:nvSpPr>
          <p:cNvPr id="8" name="Slide Number Placeholder 7">
            <a:extLst>
              <a:ext uri="{FF2B5EF4-FFF2-40B4-BE49-F238E27FC236}">
                <a16:creationId xmlns:a16="http://schemas.microsoft.com/office/drawing/2014/main" id="{5785D86C-54B2-45F3-B567-6AE3A821F896}"/>
              </a:ext>
            </a:extLst>
          </p:cNvPr>
          <p:cNvSpPr>
            <a:spLocks noGrp="1"/>
          </p:cNvSpPr>
          <p:nvPr>
            <p:ph type="sldNum" sz="quarter" idx="12"/>
          </p:nvPr>
        </p:nvSpPr>
        <p:spPr/>
        <p:txBody>
          <a:bodyPr/>
          <a:lstStyle/>
          <a:p>
            <a:fld id="{B19A0CEE-E79B-4E94-9CD5-C014EDCF7C1D}" type="slidenum">
              <a:rPr lang="en-US" smtClean="0"/>
              <a:t>8</a:t>
            </a:fld>
            <a:endParaRPr lang="en-US" dirty="0"/>
          </a:p>
        </p:txBody>
      </p:sp>
    </p:spTree>
    <p:extLst>
      <p:ext uri="{BB962C8B-B14F-4D97-AF65-F5344CB8AC3E}">
        <p14:creationId xmlns:p14="http://schemas.microsoft.com/office/powerpoint/2010/main" val="270859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635549F-A13C-431A-AAC9-F8785027DB3B}"/>
              </a:ext>
            </a:extLst>
          </p:cNvPr>
          <p:cNvGraphicFramePr>
            <a:graphicFrameLocks noGrp="1"/>
          </p:cNvGraphicFramePr>
          <p:nvPr>
            <p:ph idx="1"/>
            <p:extLst>
              <p:ext uri="{D42A27DB-BD31-4B8C-83A1-F6EECF244321}">
                <p14:modId xmlns:p14="http://schemas.microsoft.com/office/powerpoint/2010/main" val="383664632"/>
              </p:ext>
            </p:extLst>
          </p:nvPr>
        </p:nvGraphicFramePr>
        <p:xfrm>
          <a:off x="152400" y="1676400"/>
          <a:ext cx="8839200" cy="4678679"/>
        </p:xfrm>
        <a:graphic>
          <a:graphicData uri="http://schemas.openxmlformats.org/drawingml/2006/table">
            <a:tbl>
              <a:tblPr firstRow="1" firstCol="1" bandRow="1">
                <a:tableStyleId>{5C22544A-7EE6-4342-B048-85BDC9FD1C3A}</a:tableStyleId>
              </a:tblPr>
              <a:tblGrid>
                <a:gridCol w="4419600">
                  <a:extLst>
                    <a:ext uri="{9D8B030D-6E8A-4147-A177-3AD203B41FA5}">
                      <a16:colId xmlns:a16="http://schemas.microsoft.com/office/drawing/2014/main" val="2429014790"/>
                    </a:ext>
                  </a:extLst>
                </a:gridCol>
                <a:gridCol w="4419600">
                  <a:extLst>
                    <a:ext uri="{9D8B030D-6E8A-4147-A177-3AD203B41FA5}">
                      <a16:colId xmlns:a16="http://schemas.microsoft.com/office/drawing/2014/main" val="2957521799"/>
                    </a:ext>
                  </a:extLst>
                </a:gridCol>
              </a:tblGrid>
              <a:tr h="1053525">
                <a:tc gridSpan="2">
                  <a:txBody>
                    <a:bodyPr/>
                    <a:lstStyle/>
                    <a:p>
                      <a:pPr marL="0" marR="0" algn="ctr">
                        <a:spcBef>
                          <a:spcPts val="0"/>
                        </a:spcBef>
                        <a:spcAft>
                          <a:spcPts val="0"/>
                        </a:spcAft>
                      </a:pPr>
                      <a:r>
                        <a:rPr lang="en-US" sz="1200" dirty="0">
                          <a:effectLst/>
                        </a:rPr>
                        <a:t>Minimum Family Time </a:t>
                      </a:r>
                      <a:r>
                        <a:rPr lang="en-US" sz="1200" u="sng" dirty="0">
                          <a:effectLst/>
                        </a:rPr>
                        <a:t>Unless the Court Specifies Another Visitation Arrangement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129130293"/>
                  </a:ext>
                </a:extLst>
              </a:tr>
              <a:tr h="823379">
                <a:tc>
                  <a:txBody>
                    <a:bodyPr/>
                    <a:lstStyle/>
                    <a:p>
                      <a:pPr marL="0" marR="0" algn="ctr">
                        <a:spcBef>
                          <a:spcPts val="0"/>
                        </a:spcBef>
                        <a:spcAft>
                          <a:spcPts val="0"/>
                        </a:spcAft>
                      </a:pPr>
                      <a:r>
                        <a:rPr lang="en-US" sz="1200" dirty="0">
                          <a:effectLst/>
                        </a:rPr>
                        <a:t>Age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Family Time Frequency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4928019"/>
                  </a:ext>
                </a:extLst>
              </a:tr>
              <a:tr h="719027">
                <a:tc>
                  <a:txBody>
                    <a:bodyPr/>
                    <a:lstStyle/>
                    <a:p>
                      <a:pPr marL="0" marR="0">
                        <a:spcBef>
                          <a:spcPts val="0"/>
                        </a:spcBef>
                        <a:spcAft>
                          <a:spcPts val="0"/>
                        </a:spcAft>
                      </a:pPr>
                      <a:r>
                        <a:rPr lang="en-US" sz="1200" dirty="0">
                          <a:effectLst/>
                        </a:rPr>
                        <a:t>Birth to 2 years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Not less than two times per week</a:t>
                      </a:r>
                    </a:p>
                  </a:txBody>
                  <a:tcPr marL="68580" marR="68580" marT="0" marB="0" anchor="ctr"/>
                </a:tc>
                <a:extLst>
                  <a:ext uri="{0D108BD9-81ED-4DB2-BD59-A6C34878D82A}">
                    <a16:rowId xmlns:a16="http://schemas.microsoft.com/office/drawing/2014/main" val="1326160424"/>
                  </a:ext>
                </a:extLst>
              </a:tr>
              <a:tr h="823379">
                <a:tc>
                  <a:txBody>
                    <a:bodyPr/>
                    <a:lstStyle/>
                    <a:p>
                      <a:pPr marL="0" marR="0">
                        <a:spcBef>
                          <a:spcPts val="0"/>
                        </a:spcBef>
                        <a:spcAft>
                          <a:spcPts val="0"/>
                        </a:spcAft>
                      </a:pPr>
                      <a:r>
                        <a:rPr lang="en-US" sz="1200" dirty="0">
                          <a:effectLst/>
                        </a:rPr>
                        <a:t>3 years to 5 years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Not less than one time per week</a:t>
                      </a:r>
                    </a:p>
                  </a:txBody>
                  <a:tcPr marL="68580" marR="68580" marT="0" marB="0" anchor="ctr"/>
                </a:tc>
                <a:extLst>
                  <a:ext uri="{0D108BD9-81ED-4DB2-BD59-A6C34878D82A}">
                    <a16:rowId xmlns:a16="http://schemas.microsoft.com/office/drawing/2014/main" val="3409744763"/>
                  </a:ext>
                </a:extLst>
              </a:tr>
              <a:tr h="1259369">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children</a:t>
                      </a:r>
                    </a:p>
                  </a:txBody>
                  <a:tcPr marL="68580" marR="68580" marT="0" marB="0"/>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Not less than once every other week</a:t>
                      </a:r>
                    </a:p>
                  </a:txBody>
                  <a:tcPr marL="68580" marR="68580" marT="0" marB="0"/>
                </a:tc>
                <a:extLst>
                  <a:ext uri="{0D108BD9-81ED-4DB2-BD59-A6C34878D82A}">
                    <a16:rowId xmlns:a16="http://schemas.microsoft.com/office/drawing/2014/main" val="1349700013"/>
                  </a:ext>
                </a:extLst>
              </a:tr>
            </a:tbl>
          </a:graphicData>
        </a:graphic>
      </p:graphicFrame>
      <p:sp>
        <p:nvSpPr>
          <p:cNvPr id="5" name="Title 4">
            <a:extLst>
              <a:ext uri="{FF2B5EF4-FFF2-40B4-BE49-F238E27FC236}">
                <a16:creationId xmlns:a16="http://schemas.microsoft.com/office/drawing/2014/main" id="{BBF882D8-254E-4034-A1CF-1837E3EF1734}"/>
              </a:ext>
            </a:extLst>
          </p:cNvPr>
          <p:cNvSpPr>
            <a:spLocks noGrp="1"/>
          </p:cNvSpPr>
          <p:nvPr>
            <p:ph type="title"/>
          </p:nvPr>
        </p:nvSpPr>
        <p:spPr/>
        <p:txBody>
          <a:bodyPr/>
          <a:lstStyle/>
          <a:p>
            <a:r>
              <a:rPr lang="en-US" dirty="0"/>
              <a:t>Frequency and duration</a:t>
            </a:r>
            <a:br>
              <a:rPr lang="en-US" dirty="0"/>
            </a:br>
            <a:r>
              <a:rPr lang="en-US" dirty="0"/>
              <a:t>under DFCS Policy</a:t>
            </a:r>
          </a:p>
        </p:txBody>
      </p:sp>
      <p:sp>
        <p:nvSpPr>
          <p:cNvPr id="7" name="Date Placeholder 6">
            <a:extLst>
              <a:ext uri="{FF2B5EF4-FFF2-40B4-BE49-F238E27FC236}">
                <a16:creationId xmlns:a16="http://schemas.microsoft.com/office/drawing/2014/main" id="{94A3B937-B220-4F35-B441-A444BB7D3277}"/>
              </a:ext>
            </a:extLst>
          </p:cNvPr>
          <p:cNvSpPr>
            <a:spLocks noGrp="1"/>
          </p:cNvSpPr>
          <p:nvPr>
            <p:ph type="dt" sz="half" idx="10"/>
          </p:nvPr>
        </p:nvSpPr>
        <p:spPr/>
        <p:txBody>
          <a:bodyPr/>
          <a:lstStyle/>
          <a:p>
            <a:r>
              <a:rPr lang="en-US"/>
              <a:t>April 7, 2021</a:t>
            </a:r>
            <a:endParaRPr lang="en-US" dirty="0"/>
          </a:p>
        </p:txBody>
      </p:sp>
      <p:sp>
        <p:nvSpPr>
          <p:cNvPr id="8" name="Slide Number Placeholder 7">
            <a:extLst>
              <a:ext uri="{FF2B5EF4-FFF2-40B4-BE49-F238E27FC236}">
                <a16:creationId xmlns:a16="http://schemas.microsoft.com/office/drawing/2014/main" id="{5785D86C-54B2-45F3-B567-6AE3A821F896}"/>
              </a:ext>
            </a:extLst>
          </p:cNvPr>
          <p:cNvSpPr>
            <a:spLocks noGrp="1"/>
          </p:cNvSpPr>
          <p:nvPr>
            <p:ph type="sldNum" sz="quarter" idx="12"/>
          </p:nvPr>
        </p:nvSpPr>
        <p:spPr/>
        <p:txBody>
          <a:bodyPr/>
          <a:lstStyle/>
          <a:p>
            <a:fld id="{B19A0CEE-E79B-4E94-9CD5-C014EDCF7C1D}" type="slidenum">
              <a:rPr lang="en-US" smtClean="0"/>
              <a:t>9</a:t>
            </a:fld>
            <a:endParaRPr lang="en-US" dirty="0"/>
          </a:p>
        </p:txBody>
      </p:sp>
    </p:spTree>
    <p:extLst>
      <p:ext uri="{BB962C8B-B14F-4D97-AF65-F5344CB8AC3E}">
        <p14:creationId xmlns:p14="http://schemas.microsoft.com/office/powerpoint/2010/main" val="1933834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lgn="l" eaLnBrk="1" hangingPunct="1">
          <a:defRPr sz="16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2436</Words>
  <Application>Microsoft Office PowerPoint</Application>
  <PresentationFormat>On-screen Show (4:3)</PresentationFormat>
  <Paragraphs>253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Franklin Gothic Medium</vt:lpstr>
      <vt:lpstr>Times New Roman</vt:lpstr>
      <vt:lpstr>Wingdings</vt:lpstr>
      <vt:lpstr>Wingdings 2</vt:lpstr>
      <vt:lpstr>Grid</vt:lpstr>
      <vt:lpstr>PowerPoint Presentation</vt:lpstr>
      <vt:lpstr>  ASSUMPTIONS </vt:lpstr>
      <vt:lpstr>  learning objectives </vt:lpstr>
      <vt:lpstr>The History of the Family Time practice guide</vt:lpstr>
      <vt:lpstr>Family time and Georgia Law</vt:lpstr>
      <vt:lpstr>Relevant Best interest factors</vt:lpstr>
      <vt:lpstr>Presumption for unsupervised visitation</vt:lpstr>
      <vt:lpstr>Frequency and duration under the Family time practice guide</vt:lpstr>
      <vt:lpstr>Frequency and duration under DFCS Policy</vt:lpstr>
      <vt:lpstr>Common challenges to family time</vt:lpstr>
      <vt:lpstr>Incarcerated parents flip the script</vt:lpstr>
      <vt:lpstr>Incarcerated parents</vt:lpstr>
      <vt:lpstr>FAMILY TIME AT THE TROUP COUNTY JAIL</vt:lpstr>
      <vt:lpstr>Family Reunification Room</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2015-07-08T16:24:01Z</dcterms:created>
  <dcterms:modified xsi:type="dcterms:W3CDTF">2021-04-07T14:39:41Z</dcterms:modified>
</cp:coreProperties>
</file>